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7" r:id="rId8"/>
    <p:sldId id="274" r:id="rId9"/>
    <p:sldId id="268" r:id="rId10"/>
    <p:sldId id="269" r:id="rId11"/>
    <p:sldId id="270" r:id="rId12"/>
    <p:sldId id="272" r:id="rId13"/>
    <p:sldId id="273" r:id="rId14"/>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82667" autoAdjust="0"/>
  </p:normalViewPr>
  <p:slideViewPr>
    <p:cSldViewPr>
      <p:cViewPr varScale="1">
        <p:scale>
          <a:sx n="75" d="100"/>
          <a:sy n="75" d="100"/>
        </p:scale>
        <p:origin x="-180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8"/>
    </mc:Choice>
    <mc:Fallback>
      <c:style val="48"/>
    </mc:Fallback>
  </mc:AlternateContent>
  <c:chart>
    <c:title>
      <c:tx>
        <c:rich>
          <a:bodyPr/>
          <a:lstStyle/>
          <a:p>
            <a:pPr>
              <a:defRPr/>
            </a:pPr>
            <a:r>
              <a:rPr lang="en-US"/>
              <a:t>All Students</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Sheet1!$A$9</c:f>
              <c:strCache>
                <c:ptCount val="1"/>
                <c:pt idx="0">
                  <c:v>HES Students</c:v>
                </c:pt>
              </c:strCache>
            </c:strRef>
          </c:tx>
          <c:invertIfNegative val="0"/>
          <c:dLbls>
            <c:showLegendKey val="0"/>
            <c:showVal val="1"/>
            <c:showCatName val="0"/>
            <c:showSerName val="0"/>
            <c:showPercent val="0"/>
            <c:showBubbleSize val="0"/>
            <c:showLeaderLines val="0"/>
          </c:dLbls>
          <c:cat>
            <c:strRef>
              <c:f>Sheet1!$B$8:$D$8</c:f>
              <c:strCache>
                <c:ptCount val="3"/>
                <c:pt idx="0">
                  <c:v>Basic</c:v>
                </c:pt>
                <c:pt idx="1">
                  <c:v>Proficient</c:v>
                </c:pt>
                <c:pt idx="2">
                  <c:v>Advanced</c:v>
                </c:pt>
              </c:strCache>
            </c:strRef>
          </c:cat>
          <c:val>
            <c:numRef>
              <c:f>Sheet1!$B$9:$D$9</c:f>
              <c:numCache>
                <c:formatCode>General</c:formatCode>
                <c:ptCount val="3"/>
                <c:pt idx="0">
                  <c:v>70</c:v>
                </c:pt>
                <c:pt idx="1">
                  <c:v>93</c:v>
                </c:pt>
                <c:pt idx="2">
                  <c:v>44</c:v>
                </c:pt>
              </c:numCache>
            </c:numRef>
          </c:val>
        </c:ser>
        <c:dLbls>
          <c:showLegendKey val="0"/>
          <c:showVal val="0"/>
          <c:showCatName val="0"/>
          <c:showSerName val="0"/>
          <c:showPercent val="0"/>
          <c:showBubbleSize val="0"/>
        </c:dLbls>
        <c:gapWidth val="150"/>
        <c:shape val="box"/>
        <c:axId val="93497984"/>
        <c:axId val="43713280"/>
        <c:axId val="0"/>
      </c:bar3DChart>
      <c:catAx>
        <c:axId val="93497984"/>
        <c:scaling>
          <c:orientation val="minMax"/>
        </c:scaling>
        <c:delete val="0"/>
        <c:axPos val="b"/>
        <c:majorTickMark val="out"/>
        <c:minorTickMark val="none"/>
        <c:tickLblPos val="nextTo"/>
        <c:crossAx val="43713280"/>
        <c:crosses val="autoZero"/>
        <c:auto val="1"/>
        <c:lblAlgn val="ctr"/>
        <c:lblOffset val="100"/>
        <c:noMultiLvlLbl val="0"/>
      </c:catAx>
      <c:valAx>
        <c:axId val="43713280"/>
        <c:scaling>
          <c:orientation val="minMax"/>
        </c:scaling>
        <c:delete val="0"/>
        <c:axPos val="l"/>
        <c:majorGridlines/>
        <c:numFmt formatCode="General" sourceLinked="1"/>
        <c:majorTickMark val="out"/>
        <c:minorTickMark val="none"/>
        <c:tickLblPos val="nextTo"/>
        <c:crossAx val="934979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Sheet1!$A$3</c:f>
              <c:strCache>
                <c:ptCount val="1"/>
                <c:pt idx="0">
                  <c:v>3rd</c:v>
                </c:pt>
              </c:strCache>
            </c:strRef>
          </c:tx>
          <c:invertIfNegative val="0"/>
          <c:cat>
            <c:strRef>
              <c:f>Sheet1!$B$2:$D$2</c:f>
              <c:strCache>
                <c:ptCount val="3"/>
                <c:pt idx="0">
                  <c:v>Basic</c:v>
                </c:pt>
                <c:pt idx="1">
                  <c:v>Proficient</c:v>
                </c:pt>
                <c:pt idx="2">
                  <c:v>Advanced</c:v>
                </c:pt>
              </c:strCache>
            </c:strRef>
          </c:cat>
          <c:val>
            <c:numRef>
              <c:f>Sheet1!$B$3:$D$3</c:f>
              <c:numCache>
                <c:formatCode>General</c:formatCode>
                <c:ptCount val="3"/>
                <c:pt idx="0">
                  <c:v>33</c:v>
                </c:pt>
                <c:pt idx="1">
                  <c:v>31</c:v>
                </c:pt>
                <c:pt idx="2">
                  <c:v>6</c:v>
                </c:pt>
              </c:numCache>
            </c:numRef>
          </c:val>
        </c:ser>
        <c:ser>
          <c:idx val="1"/>
          <c:order val="1"/>
          <c:tx>
            <c:strRef>
              <c:f>Sheet1!$A$4</c:f>
              <c:strCache>
                <c:ptCount val="1"/>
                <c:pt idx="0">
                  <c:v>4th </c:v>
                </c:pt>
              </c:strCache>
            </c:strRef>
          </c:tx>
          <c:invertIfNegative val="0"/>
          <c:cat>
            <c:strRef>
              <c:f>Sheet1!$B$2:$D$2</c:f>
              <c:strCache>
                <c:ptCount val="3"/>
                <c:pt idx="0">
                  <c:v>Basic</c:v>
                </c:pt>
                <c:pt idx="1">
                  <c:v>Proficient</c:v>
                </c:pt>
                <c:pt idx="2">
                  <c:v>Advanced</c:v>
                </c:pt>
              </c:strCache>
            </c:strRef>
          </c:cat>
          <c:val>
            <c:numRef>
              <c:f>Sheet1!$B$4:$D$4</c:f>
              <c:numCache>
                <c:formatCode>General</c:formatCode>
                <c:ptCount val="3"/>
                <c:pt idx="0">
                  <c:v>19</c:v>
                </c:pt>
                <c:pt idx="1">
                  <c:v>40</c:v>
                </c:pt>
                <c:pt idx="2">
                  <c:v>14</c:v>
                </c:pt>
              </c:numCache>
            </c:numRef>
          </c:val>
        </c:ser>
        <c:ser>
          <c:idx val="2"/>
          <c:order val="2"/>
          <c:tx>
            <c:strRef>
              <c:f>Sheet1!$A$5</c:f>
              <c:strCache>
                <c:ptCount val="1"/>
                <c:pt idx="0">
                  <c:v>5th</c:v>
                </c:pt>
              </c:strCache>
            </c:strRef>
          </c:tx>
          <c:invertIfNegative val="0"/>
          <c:cat>
            <c:strRef>
              <c:f>Sheet1!$B$2:$D$2</c:f>
              <c:strCache>
                <c:ptCount val="3"/>
                <c:pt idx="0">
                  <c:v>Basic</c:v>
                </c:pt>
                <c:pt idx="1">
                  <c:v>Proficient</c:v>
                </c:pt>
                <c:pt idx="2">
                  <c:v>Advanced</c:v>
                </c:pt>
              </c:strCache>
            </c:strRef>
          </c:cat>
          <c:val>
            <c:numRef>
              <c:f>Sheet1!$B$5:$D$5</c:f>
              <c:numCache>
                <c:formatCode>General</c:formatCode>
                <c:ptCount val="3"/>
                <c:pt idx="0">
                  <c:v>18</c:v>
                </c:pt>
                <c:pt idx="1">
                  <c:v>22</c:v>
                </c:pt>
                <c:pt idx="2">
                  <c:v>24</c:v>
                </c:pt>
              </c:numCache>
            </c:numRef>
          </c:val>
        </c:ser>
        <c:dLbls>
          <c:showLegendKey val="0"/>
          <c:showVal val="0"/>
          <c:showCatName val="0"/>
          <c:showSerName val="0"/>
          <c:showPercent val="0"/>
          <c:showBubbleSize val="0"/>
        </c:dLbls>
        <c:gapWidth val="150"/>
        <c:shape val="box"/>
        <c:axId val="43762048"/>
        <c:axId val="43763584"/>
        <c:axId val="0"/>
      </c:bar3DChart>
      <c:catAx>
        <c:axId val="43762048"/>
        <c:scaling>
          <c:orientation val="minMax"/>
        </c:scaling>
        <c:delete val="0"/>
        <c:axPos val="b"/>
        <c:majorTickMark val="out"/>
        <c:minorTickMark val="none"/>
        <c:tickLblPos val="nextTo"/>
        <c:crossAx val="43763584"/>
        <c:crosses val="autoZero"/>
        <c:auto val="1"/>
        <c:lblAlgn val="ctr"/>
        <c:lblOffset val="100"/>
        <c:noMultiLvlLbl val="0"/>
      </c:catAx>
      <c:valAx>
        <c:axId val="43763584"/>
        <c:scaling>
          <c:orientation val="minMax"/>
        </c:scaling>
        <c:delete val="0"/>
        <c:axPos val="l"/>
        <c:majorGridlines/>
        <c:numFmt formatCode="General" sourceLinked="1"/>
        <c:majorTickMark val="out"/>
        <c:minorTickMark val="none"/>
        <c:tickLblPos val="nextTo"/>
        <c:crossAx val="4376204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3rd grade 2010 MSA Reading Scores</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Sheet1!$A$3</c:f>
              <c:strCache>
                <c:ptCount val="1"/>
                <c:pt idx="0">
                  <c:v>3rd</c:v>
                </c:pt>
              </c:strCache>
            </c:strRef>
          </c:tx>
          <c:dLbls>
            <c:showLegendKey val="0"/>
            <c:showVal val="1"/>
            <c:showCatName val="0"/>
            <c:showSerName val="0"/>
            <c:showPercent val="0"/>
            <c:showBubbleSize val="0"/>
            <c:showLeaderLines val="1"/>
          </c:dLbls>
          <c:cat>
            <c:strRef>
              <c:f>Sheet1!$B$2:$D$2</c:f>
              <c:strCache>
                <c:ptCount val="3"/>
                <c:pt idx="0">
                  <c:v>Basic</c:v>
                </c:pt>
                <c:pt idx="1">
                  <c:v>Proficient</c:v>
                </c:pt>
                <c:pt idx="2">
                  <c:v>Advanced</c:v>
                </c:pt>
              </c:strCache>
            </c:strRef>
          </c:cat>
          <c:val>
            <c:numRef>
              <c:f>Sheet1!$B$3:$D$3</c:f>
              <c:numCache>
                <c:formatCode>General</c:formatCode>
                <c:ptCount val="3"/>
                <c:pt idx="0">
                  <c:v>33</c:v>
                </c:pt>
                <c:pt idx="1">
                  <c:v>31</c:v>
                </c:pt>
                <c:pt idx="2">
                  <c:v>6</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637F84-D422-4A18-9286-718DC95F6317}" type="datetimeFigureOut">
              <a:rPr lang="en-US" smtClean="0"/>
              <a:pPr/>
              <a:t>7/6/2011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EE4EFE-80F2-42A0-A711-789FCF0D26D9}" type="slidenum">
              <a:rPr lang="en-US" smtClean="0"/>
              <a:pPr/>
              <a:t>‹#›</a:t>
            </a:fld>
            <a:endParaRPr lang="en-US"/>
          </a:p>
        </p:txBody>
      </p:sp>
    </p:spTree>
    <p:extLst>
      <p:ext uri="{BB962C8B-B14F-4D97-AF65-F5344CB8AC3E}">
        <p14:creationId xmlns:p14="http://schemas.microsoft.com/office/powerpoint/2010/main" val="69229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After looking at data with the SIT team I would like to take an active role with</a:t>
            </a:r>
            <a:r>
              <a:rPr lang="en-US" sz="1200" kern="1200" baseline="0" dirty="0" smtClean="0">
                <a:solidFill>
                  <a:schemeClr val="tx1"/>
                </a:solidFill>
                <a:latin typeface="+mn-lt"/>
                <a:ea typeface="+mn-ea"/>
                <a:cs typeface="+mn-cs"/>
              </a:rPr>
              <a:t> helping increase reading test scores.  After looking  at some different articles </a:t>
            </a:r>
            <a:r>
              <a:rPr lang="en-US" sz="1200" kern="1200" dirty="0" smtClean="0">
                <a:solidFill>
                  <a:schemeClr val="tx1"/>
                </a:solidFill>
                <a:latin typeface="+mn-lt"/>
                <a:ea typeface="+mn-ea"/>
                <a:cs typeface="+mn-cs"/>
              </a:rPr>
              <a:t>I developed strong ideas on how to use benchmark information to improve our student’s achievement after reading and reflecting on the article written by Alison </a:t>
            </a:r>
            <a:r>
              <a:rPr lang="en-US" sz="1200" kern="1200" dirty="0" err="1" smtClean="0">
                <a:solidFill>
                  <a:schemeClr val="tx1"/>
                </a:solidFill>
                <a:latin typeface="+mn-lt"/>
                <a:ea typeface="+mn-ea"/>
                <a:cs typeface="+mn-cs"/>
              </a:rPr>
              <a:t>Zmuda</a:t>
            </a:r>
            <a:r>
              <a:rPr lang="en-US" sz="1200" kern="1200" dirty="0" smtClean="0">
                <a:solidFill>
                  <a:schemeClr val="tx1"/>
                </a:solidFill>
                <a:latin typeface="+mn-lt"/>
                <a:ea typeface="+mn-ea"/>
                <a:cs typeface="+mn-cs"/>
              </a:rPr>
              <a:t>.  In this article it discusses how the library media specialist should take on a leadership role in student achievement.  She discusses how data shows that a strong school library program can affect student achievement as much as 10-20 percent.  After reading this, I realized that I need to make sure that I am doing all I can to help my students.  The article suggests that media specialist should view the collection, analysis, and reflection on student achievement data as a primary part of their work.  </a:t>
            </a:r>
            <a:r>
              <a:rPr lang="en-US" sz="1200" kern="1200" baseline="0" dirty="0" smtClean="0">
                <a:solidFill>
                  <a:schemeClr val="tx1"/>
                </a:solidFill>
                <a:latin typeface="+mn-lt"/>
                <a:ea typeface="+mn-ea"/>
                <a:cs typeface="+mn-cs"/>
              </a:rPr>
              <a:t> After reading and reflecting on these different articles I decided to meet with the 4</a:t>
            </a:r>
            <a:r>
              <a:rPr lang="en-US" sz="1200" kern="1200" baseline="30000" dirty="0" smtClean="0">
                <a:solidFill>
                  <a:schemeClr val="tx1"/>
                </a:solidFill>
                <a:latin typeface="+mn-lt"/>
                <a:ea typeface="+mn-ea"/>
                <a:cs typeface="+mn-cs"/>
              </a:rPr>
              <a:t>th</a:t>
            </a:r>
            <a:r>
              <a:rPr lang="en-US" sz="1200" kern="1200" baseline="0" dirty="0" smtClean="0">
                <a:solidFill>
                  <a:schemeClr val="tx1"/>
                </a:solidFill>
                <a:latin typeface="+mn-lt"/>
                <a:ea typeface="+mn-ea"/>
                <a:cs typeface="+mn-cs"/>
              </a:rPr>
              <a:t> grade team to develop ideas for next year.</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five leadership qualities that</a:t>
            </a:r>
            <a:r>
              <a:rPr lang="en-US" baseline="0" dirty="0" smtClean="0"/>
              <a:t> I would like to demonstrate are honesty, always look-forward, competent, inspiring, and to have intelligences with the technology programs.  I am looking forward to supporting the 4</a:t>
            </a:r>
            <a:r>
              <a:rPr lang="en-US" baseline="30000" dirty="0" smtClean="0"/>
              <a:t>th</a:t>
            </a:r>
            <a:r>
              <a:rPr lang="en-US" baseline="0" dirty="0" smtClean="0"/>
              <a:t> grade team and to help develop the units and assessments.</a:t>
            </a:r>
            <a:endParaRPr lang="en-US" dirty="0" smtClean="0"/>
          </a:p>
          <a:p>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a:t>
            </a:r>
            <a:r>
              <a:rPr lang="en-US" baseline="0" dirty="0" smtClean="0"/>
              <a:t> this year we are in a major budget crisis.  We have had to place intervention teachers back in the classroom to decrease class sizes and everyone has received a decrease in their instructional budget.  The wonderful thing about our idea is that all the programs are online and most free.  </a:t>
            </a:r>
            <a:r>
              <a:rPr lang="en-US" baseline="0" dirty="0" err="1" smtClean="0"/>
              <a:t>VoiceThread</a:t>
            </a:r>
            <a:r>
              <a:rPr lang="en-US" baseline="0" dirty="0" smtClean="0"/>
              <a:t> has already been allotted in the media center budget and has been paid for.  For students to have an individual account on </a:t>
            </a:r>
            <a:r>
              <a:rPr lang="en-US" baseline="0" dirty="0" err="1" smtClean="0"/>
              <a:t>VoiceThread</a:t>
            </a:r>
            <a:r>
              <a:rPr lang="en-US" baseline="0" dirty="0" smtClean="0"/>
              <a:t> we are using the premium version.  As for </a:t>
            </a:r>
            <a:r>
              <a:rPr lang="en-US" baseline="0" dirty="0" err="1" smtClean="0"/>
              <a:t>Glogster</a:t>
            </a:r>
            <a:r>
              <a:rPr lang="en-US" baseline="0" dirty="0" smtClean="0"/>
              <a:t> the school has received a premium version for the next year because Katie Douglas, Media Specialist has become an ambassador for them to receive this program at no cost.  For the professional development we have agreed to meet during school hours and afterschool one day a month to discuss the units and to learn the technology components. We have discussed that we will not ask for compensation but are doing this for our love of technology and because we want our students to have reading success.  </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just first step of integrating</a:t>
            </a:r>
            <a:r>
              <a:rPr lang="en-US" baseline="0" dirty="0" smtClean="0"/>
              <a:t> technology to increase reading scores.  After showing the success of our 4</a:t>
            </a:r>
            <a:r>
              <a:rPr lang="en-US" baseline="30000" dirty="0" smtClean="0"/>
              <a:t>th</a:t>
            </a:r>
            <a:r>
              <a:rPr lang="en-US" baseline="0" dirty="0" smtClean="0"/>
              <a:t> grade group we hope to then use it with other grade level teams that are interested.  Change is a process that happens over time.</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EE4EFE-80F2-42A0-A711-789FCF0D26D9}"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 MSA Data for 2010 has not been released</a:t>
            </a:r>
            <a:r>
              <a:rPr lang="en-US" baseline="0" dirty="0" smtClean="0"/>
              <a:t> to the public yet for this school year I was able to go on Performance Matters to analyze the data myself.  Currently, does appear that we will not make AYP for Reading.  Out of 207 students 70 were basic which is 34% of our population.  </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analyzing</a:t>
            </a:r>
            <a:r>
              <a:rPr lang="en-US" baseline="0" dirty="0" smtClean="0"/>
              <a:t> our problem areas it is noted that 3</a:t>
            </a:r>
            <a:r>
              <a:rPr lang="en-US" baseline="30000" dirty="0" smtClean="0"/>
              <a:t>rd</a:t>
            </a:r>
            <a:r>
              <a:rPr lang="en-US" baseline="0" dirty="0" smtClean="0"/>
              <a:t> grade had an overwhelming amount of basic students.  Our 4</a:t>
            </a:r>
            <a:r>
              <a:rPr lang="en-US" baseline="30000" dirty="0" smtClean="0"/>
              <a:t>th</a:t>
            </a:r>
            <a:r>
              <a:rPr lang="en-US" baseline="0" dirty="0" smtClean="0"/>
              <a:t> and 5</a:t>
            </a:r>
            <a:r>
              <a:rPr lang="en-US" baseline="30000" dirty="0" smtClean="0"/>
              <a:t>th</a:t>
            </a:r>
            <a:r>
              <a:rPr lang="en-US" baseline="0" dirty="0" smtClean="0"/>
              <a:t> grade had a large number of proficient students and advanced students.  After breaking the scores down by grade level most of our 3</a:t>
            </a:r>
            <a:r>
              <a:rPr lang="en-US" baseline="30000" dirty="0" smtClean="0"/>
              <a:t>rd</a:t>
            </a:r>
            <a:r>
              <a:rPr lang="en-US" baseline="0" dirty="0" smtClean="0"/>
              <a:t> grade students are struggling with reading and need extra help and some different teaching strategies to help them meet success. </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year our 3</a:t>
            </a:r>
            <a:r>
              <a:rPr lang="en-US" baseline="30000" dirty="0" smtClean="0"/>
              <a:t>rd</a:t>
            </a:r>
            <a:r>
              <a:rPr lang="en-US" baseline="0" dirty="0" smtClean="0"/>
              <a:t> grade team did an excellent job working with them to get many problem behaviors straight.  For the past several years we have struggled with behavior and this has currently been managed.  Unfortunately, because of all the problems instruction has suffered and most students are below grade level in reading.  As a SIT team we have planned to do many interventions and hopefully will help increase their reading levels as 4</a:t>
            </a:r>
            <a:r>
              <a:rPr lang="en-US" baseline="30000" dirty="0" smtClean="0"/>
              <a:t>th</a:t>
            </a:r>
            <a:r>
              <a:rPr lang="en-US" baseline="0" dirty="0" smtClean="0"/>
              <a:t> graders.  As a media specialist what can I do to help?  Reading and technology is my primary focus and I wish to explore with the 4</a:t>
            </a:r>
            <a:r>
              <a:rPr lang="en-US" baseline="30000" dirty="0" smtClean="0"/>
              <a:t>th</a:t>
            </a:r>
            <a:r>
              <a:rPr lang="en-US" baseline="0" dirty="0" smtClean="0"/>
              <a:t> grade team ways we can help all of the students reach success.  After this has been implemented in 4</a:t>
            </a:r>
            <a:r>
              <a:rPr lang="en-US" baseline="30000" dirty="0" smtClean="0"/>
              <a:t>th</a:t>
            </a:r>
            <a:r>
              <a:rPr lang="en-US" baseline="0" dirty="0" smtClean="0"/>
              <a:t> grade my goal is to do this school-wide but for the primary focus this year I would like to spend a lot of time working with 4</a:t>
            </a:r>
            <a:r>
              <a:rPr lang="en-US" baseline="30000" dirty="0" smtClean="0"/>
              <a:t>th</a:t>
            </a:r>
            <a:r>
              <a:rPr lang="en-US" baseline="0" dirty="0" smtClean="0"/>
              <a:t> grade. </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meeting with the 4</a:t>
            </a:r>
            <a:r>
              <a:rPr lang="en-US" baseline="30000" dirty="0" smtClean="0"/>
              <a:t>th</a:t>
            </a:r>
            <a:r>
              <a:rPr lang="en-US" dirty="0" smtClean="0"/>
              <a:t> grade team we brainstormed ways that</a:t>
            </a:r>
            <a:r>
              <a:rPr lang="en-US" baseline="0" dirty="0" smtClean="0"/>
              <a:t> the media specialist could help with reading instruction.  Some of this will take place in the classroom with the teacher but the majority will happen during library time.  Our schedule for library time is that all students will have media for 50 minutes during one week of the month.  This will allow time for projects to be completed.  These teachers also took my professional development courses that were offered last year that showed how to use </a:t>
            </a:r>
            <a:r>
              <a:rPr lang="en-US" baseline="0" dirty="0" err="1" smtClean="0"/>
              <a:t>glogster</a:t>
            </a:r>
            <a:r>
              <a:rPr lang="en-US" baseline="0" dirty="0" smtClean="0"/>
              <a:t> and </a:t>
            </a:r>
            <a:r>
              <a:rPr lang="en-US" baseline="0" dirty="0" err="1" smtClean="0"/>
              <a:t>voicethread</a:t>
            </a:r>
            <a:r>
              <a:rPr lang="en-US" baseline="0" dirty="0" smtClean="0"/>
              <a:t>.  When showing the team the other different technology projects that we could do for language arts these were the one that we decided to implement based on reasons of group dynamics and instructional purposes.</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looking at the technology we want</a:t>
            </a:r>
            <a:r>
              <a:rPr lang="en-US" baseline="0" dirty="0" smtClean="0"/>
              <a:t> different research to drive our instruction and after reading several articles we decided that the Multiple Intelligences will meet all the needs of our students.  With utilizing the multiple intelligences in our unit plans we are guaranteed to reach all learners.  </a:t>
            </a:r>
          </a:p>
          <a:p>
            <a:r>
              <a:rPr lang="en-US" sz="1200" kern="1200" dirty="0" smtClean="0">
                <a:solidFill>
                  <a:schemeClr val="tx1"/>
                </a:solidFill>
                <a:latin typeface="+mn-lt"/>
                <a:ea typeface="+mn-ea"/>
                <a:cs typeface="+mn-cs"/>
              </a:rPr>
              <a:t>We are hoping to have another</a:t>
            </a:r>
            <a:r>
              <a:rPr lang="en-US" sz="1200" kern="1200" baseline="0" dirty="0" smtClean="0">
                <a:solidFill>
                  <a:schemeClr val="tx1"/>
                </a:solidFill>
                <a:latin typeface="+mn-lt"/>
                <a:ea typeface="+mn-ea"/>
                <a:cs typeface="+mn-cs"/>
              </a:rPr>
              <a:t> visit from Dr. </a:t>
            </a:r>
            <a:r>
              <a:rPr lang="en-US" sz="1200" kern="1200" baseline="0" dirty="0" err="1" smtClean="0">
                <a:solidFill>
                  <a:schemeClr val="tx1"/>
                </a:solidFill>
                <a:latin typeface="+mn-lt"/>
                <a:ea typeface="+mn-ea"/>
                <a:cs typeface="+mn-cs"/>
              </a:rPr>
              <a:t>Tomilson</a:t>
            </a:r>
            <a:r>
              <a:rPr lang="en-US" sz="1200" kern="1200" baseline="0" dirty="0" smtClean="0">
                <a:solidFill>
                  <a:schemeClr val="tx1"/>
                </a:solidFill>
                <a:latin typeface="+mn-lt"/>
                <a:ea typeface="+mn-ea"/>
                <a:cs typeface="+mn-cs"/>
              </a:rPr>
              <a:t> this year but we decided to look at her research on </a:t>
            </a:r>
            <a:r>
              <a:rPr lang="en-US" sz="1200" kern="1200" baseline="0" dirty="0" err="1" smtClean="0">
                <a:solidFill>
                  <a:schemeClr val="tx1"/>
                </a:solidFill>
                <a:latin typeface="+mn-lt"/>
                <a:ea typeface="+mn-ea"/>
                <a:cs typeface="+mn-cs"/>
              </a:rPr>
              <a:t>diffentiated</a:t>
            </a:r>
            <a:r>
              <a:rPr lang="en-US" sz="1200" kern="1200" baseline="0" dirty="0" smtClean="0">
                <a:solidFill>
                  <a:schemeClr val="tx1"/>
                </a:solidFill>
                <a:latin typeface="+mn-lt"/>
                <a:ea typeface="+mn-ea"/>
                <a:cs typeface="+mn-cs"/>
              </a:rPr>
              <a:t> instruction.  This groups of students are either have a very high level of reading or a very low level of reading.  After looking at her research n</a:t>
            </a:r>
            <a:r>
              <a:rPr lang="en-US" sz="1200" kern="1200" dirty="0" smtClean="0">
                <a:solidFill>
                  <a:schemeClr val="tx1"/>
                </a:solidFill>
                <a:latin typeface="+mn-lt"/>
                <a:ea typeface="+mn-ea"/>
                <a:cs typeface="+mn-cs"/>
              </a:rPr>
              <a:t>ot only can I reform how I develop my units by incorporating the assessment aspect but I can also use the performance matters data to develop my units.  </a:t>
            </a:r>
          </a:p>
          <a:p>
            <a:r>
              <a:rPr lang="en-US" sz="1200" kern="1200" dirty="0" smtClean="0">
                <a:solidFill>
                  <a:schemeClr val="tx1"/>
                </a:solidFill>
                <a:latin typeface="+mn-lt"/>
                <a:ea typeface="+mn-ea"/>
                <a:cs typeface="+mn-cs"/>
              </a:rPr>
              <a:t>In the library you have a lot of freedom to teach different skills.  By analyzing classroom benchmarks you can look at the objectives that they have not mastered in the past benchmark and develop a unit that incorporates my technology goals and the reading objectives that the students are struggling with.  Dr. </a:t>
            </a:r>
            <a:r>
              <a:rPr lang="en-US" sz="1200" kern="1200" dirty="0" err="1" smtClean="0">
                <a:solidFill>
                  <a:schemeClr val="tx1"/>
                </a:solidFill>
                <a:latin typeface="+mn-lt"/>
                <a:ea typeface="+mn-ea"/>
                <a:cs typeface="+mn-cs"/>
              </a:rPr>
              <a:t>Tomilson</a:t>
            </a:r>
            <a:r>
              <a:rPr lang="en-US" sz="1200" kern="1200" dirty="0" smtClean="0">
                <a:solidFill>
                  <a:schemeClr val="tx1"/>
                </a:solidFill>
                <a:latin typeface="+mn-lt"/>
                <a:ea typeface="+mn-ea"/>
                <a:cs typeface="+mn-cs"/>
              </a:rPr>
              <a:t> also suggests that assessment should be used at the beginning of a unit of study rather than at its completion.  Through performance matters I can look at what skills the students have already mastered and choose a different topic of study. </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During the school year we plan on using the performance matters data to help develop our classroom and library units. In the library you have a lot of freedom to teach different skills.  By analyzing classroom benchmarks we can look at the objectives that they have not mastered and develop a unit that incorporates the technology goals and the reading objectives that the students are struggling with.  Although, the different technology</a:t>
            </a:r>
            <a:r>
              <a:rPr lang="en-US" sz="1200" kern="1200" baseline="0" dirty="0" smtClean="0">
                <a:solidFill>
                  <a:schemeClr val="tx1"/>
                </a:solidFill>
                <a:latin typeface="+mn-lt"/>
                <a:ea typeface="+mn-ea"/>
                <a:cs typeface="+mn-cs"/>
              </a:rPr>
              <a:t> programs have been decided through our team meetings we can adjust what curriculum we want to focus on to help students achieve success. </a:t>
            </a:r>
            <a:r>
              <a:rPr lang="en-US" sz="1200" kern="1200" dirty="0" smtClean="0">
                <a:solidFill>
                  <a:schemeClr val="tx1"/>
                </a:solidFill>
                <a:latin typeface="+mn-lt"/>
                <a:ea typeface="+mn-ea"/>
                <a:cs typeface="+mn-cs"/>
              </a:rPr>
              <a:t>Dr. </a:t>
            </a:r>
            <a:r>
              <a:rPr lang="en-US" sz="1200" kern="1200" dirty="0" err="1" smtClean="0">
                <a:solidFill>
                  <a:schemeClr val="tx1"/>
                </a:solidFill>
                <a:latin typeface="+mn-lt"/>
                <a:ea typeface="+mn-ea"/>
                <a:cs typeface="+mn-cs"/>
              </a:rPr>
              <a:t>Tomilson</a:t>
            </a:r>
            <a:r>
              <a:rPr lang="en-US" sz="1200" kern="1200" dirty="0" smtClean="0">
                <a:solidFill>
                  <a:schemeClr val="tx1"/>
                </a:solidFill>
                <a:latin typeface="+mn-lt"/>
                <a:ea typeface="+mn-ea"/>
                <a:cs typeface="+mn-cs"/>
              </a:rPr>
              <a:t> also suggests that assessment should be used at the beginning of a unit of study rather than at its completion.  During each of our technology units we are going to incorporate assessments</a:t>
            </a:r>
            <a:r>
              <a:rPr lang="en-US" sz="1200" kern="1200" baseline="0" dirty="0" smtClean="0">
                <a:solidFill>
                  <a:schemeClr val="tx1"/>
                </a:solidFill>
                <a:latin typeface="+mn-lt"/>
                <a:ea typeface="+mn-ea"/>
                <a:cs typeface="+mn-cs"/>
              </a:rPr>
              <a:t> at the beginning and the end.  </a:t>
            </a:r>
            <a:r>
              <a:rPr lang="en-US" sz="1200" kern="1200" dirty="0" smtClean="0">
                <a:solidFill>
                  <a:schemeClr val="tx1"/>
                </a:solidFill>
                <a:latin typeface="+mn-lt"/>
                <a:ea typeface="+mn-ea"/>
                <a:cs typeface="+mn-cs"/>
              </a:rPr>
              <a:t>Through performance matters we can look at what skills the students have already mastered and choose a different topic of study. </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the professional</a:t>
            </a:r>
            <a:r>
              <a:rPr lang="en-US" baseline="0" dirty="0" smtClean="0"/>
              <a:t> development aspect of this project the following National Educational Teacher Technology Objectives will be met.  This will be done on a small scale with the 4</a:t>
            </a:r>
            <a:r>
              <a:rPr lang="en-US" baseline="30000" dirty="0" smtClean="0"/>
              <a:t>th</a:t>
            </a:r>
            <a:r>
              <a:rPr lang="en-US" baseline="0" dirty="0" smtClean="0"/>
              <a:t> grade team and hopefully after implementation reading score will increase.  </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be meeting weekly</a:t>
            </a:r>
            <a:r>
              <a:rPr lang="en-US" baseline="0" dirty="0" smtClean="0"/>
              <a:t> to plan what technology integration will occur with the different themes taught in Houghton Mifflin.  Instruction will begin in the library by introducing the students to the technology programs and then the teachers will utilize it in the classroom.   Although, I will be setting up the programs the teachers will be learning how to implement them and use them.  As a team we will also analyze the benchmarks and discuss how to use them in the classroom.</a:t>
            </a:r>
            <a:endParaRPr lang="en-US" dirty="0"/>
          </a:p>
        </p:txBody>
      </p:sp>
      <p:sp>
        <p:nvSpPr>
          <p:cNvPr id="4" name="Slide Number Placeholder 3"/>
          <p:cNvSpPr>
            <a:spLocks noGrp="1"/>
          </p:cNvSpPr>
          <p:nvPr>
            <p:ph type="sldNum" sz="quarter" idx="10"/>
          </p:nvPr>
        </p:nvSpPr>
        <p:spPr/>
        <p:txBody>
          <a:bodyPr/>
          <a:lstStyle/>
          <a:p>
            <a:fld id="{54EE4EFE-80F2-42A0-A711-789FCF0D26D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181600"/>
            <a:ext cx="8305800" cy="685800"/>
          </a:xfrm>
        </p:spPr>
        <p:txBody>
          <a:bodyPr/>
          <a:lstStyle>
            <a:lvl1pPr algn="ctr">
              <a:defRPr>
                <a:solidFill>
                  <a:schemeClr val="tx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685800" y="5867400"/>
            <a:ext cx="8305800" cy="685800"/>
          </a:xfrm>
        </p:spPr>
        <p:txBody>
          <a:bodyPr anchor="ctr"/>
          <a:lstStyle>
            <a:lvl1pPr marL="0" indent="0" algn="ctr">
              <a:buFontTx/>
              <a:buNone/>
              <a:defRPr sz="2800"/>
            </a:lvl1pPr>
          </a:lstStyle>
          <a:p>
            <a:r>
              <a:rPr lang="en-US" smtClean="0"/>
              <a:t>Click to edit Master subtitle style</a:t>
            </a:r>
            <a:endParaRPr lang="en-US"/>
          </a:p>
        </p:txBody>
      </p:sp>
      <p:sp>
        <p:nvSpPr>
          <p:cNvPr id="3108" name="Rectangle 36"/>
          <p:cNvSpPr>
            <a:spLocks noGrp="1" noChangeArrowheads="1"/>
          </p:cNvSpPr>
          <p:nvPr>
            <p:ph type="dt" sz="half" idx="2"/>
          </p:nvPr>
        </p:nvSpPr>
        <p:spPr/>
        <p:txBody>
          <a:bodyPr/>
          <a:lstStyle>
            <a:lvl1pPr>
              <a:defRPr/>
            </a:lvl1pPr>
          </a:lstStyle>
          <a:p>
            <a:endParaRPr lang="en-US"/>
          </a:p>
        </p:txBody>
      </p:sp>
      <p:sp>
        <p:nvSpPr>
          <p:cNvPr id="3109" name="Rectangle 37"/>
          <p:cNvSpPr>
            <a:spLocks noGrp="1" noChangeArrowheads="1"/>
          </p:cNvSpPr>
          <p:nvPr>
            <p:ph type="ftr" sz="quarter" idx="3"/>
          </p:nvPr>
        </p:nvSpPr>
        <p:spPr/>
        <p:txBody>
          <a:bodyPr/>
          <a:lstStyle>
            <a:lvl1pPr>
              <a:defRPr/>
            </a:lvl1pPr>
          </a:lstStyle>
          <a:p>
            <a:endParaRPr lang="en-US"/>
          </a:p>
        </p:txBody>
      </p:sp>
      <p:sp>
        <p:nvSpPr>
          <p:cNvPr id="3110" name="Rectangle 38"/>
          <p:cNvSpPr>
            <a:spLocks noGrp="1" noChangeArrowheads="1"/>
          </p:cNvSpPr>
          <p:nvPr>
            <p:ph type="sldNum" sz="quarter" idx="4"/>
          </p:nvPr>
        </p:nvSpPr>
        <p:spPr/>
        <p:txBody>
          <a:bodyPr/>
          <a:lstStyle>
            <a:lvl1pPr>
              <a:defRPr/>
            </a:lvl1pPr>
          </a:lstStyle>
          <a:p>
            <a:fld id="{1CD2D553-3F52-42AA-AF32-BCC5ADF0CC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14F392-C7E7-4EC4-8B1F-F1753D6450C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28600"/>
            <a:ext cx="64770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418EF4-DDCF-4A03-B93F-7B399C39754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65FA01-F237-4CE8-BD73-3E0467D8A65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E55AAF-A93F-4FE9-8B45-DDEBCF236E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4E707B-DA89-4F7A-92FA-939C4684498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91E3163-81A5-40F8-945B-5F77744F24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F72A054-1E14-48D4-8CC9-94968E212B9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7224E82-FB78-44CD-9A80-4AFD9461748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3595F91-D7D2-43FC-B75E-7848A6D70B5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095C74C-0E05-48A7-8E78-18BDF8CAF42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90600" y="1600200"/>
            <a:ext cx="80010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dt" sz="half" idx="2"/>
          </p:nvPr>
        </p:nvSpPr>
        <p:spPr bwMode="auto">
          <a:xfrm>
            <a:off x="152400" y="6553200"/>
            <a:ext cx="240347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33" name="Rectangle 9"/>
          <p:cNvSpPr>
            <a:spLocks noGrp="1" noChangeArrowheads="1"/>
          </p:cNvSpPr>
          <p:nvPr>
            <p:ph type="ftr" sz="quarter" idx="3"/>
          </p:nvPr>
        </p:nvSpPr>
        <p:spPr bwMode="auto">
          <a:xfrm>
            <a:off x="3259138"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4" name="Rectangle 10"/>
          <p:cNvSpPr>
            <a:spLocks noGrp="1" noChangeArrowheads="1"/>
          </p:cNvSpPr>
          <p:nvPr>
            <p:ph type="sldNum" sz="quarter" idx="4"/>
          </p:nvPr>
        </p:nvSpPr>
        <p:spPr bwMode="auto">
          <a:xfrm>
            <a:off x="68580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4F6BE12-DA74-4FC1-B4B0-C617B4E994D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mdk12.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4.performancematters.com/" TargetMode="External"/><Relationship Id="rId5" Type="http://schemas.openxmlformats.org/officeDocument/2006/relationships/hyperlink" Target="http://www.mttsonline.org/standards/" TargetMode="External"/><Relationship Id="rId4" Type="http://schemas.openxmlformats.org/officeDocument/2006/relationships/hyperlink" Target="http://www.iste.org/content/navigationmenu/nets/for_students/nets_s.htm"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8305800" cy="3124200"/>
          </a:xfrm>
        </p:spPr>
        <p:txBody>
          <a:bodyPr/>
          <a:lstStyle/>
          <a:p>
            <a:r>
              <a:rPr lang="en-US" dirty="0" smtClean="0"/>
              <a:t>Integrating Technology in the 4</a:t>
            </a:r>
            <a:r>
              <a:rPr lang="en-US" baseline="30000" dirty="0" smtClean="0"/>
              <a:t>th</a:t>
            </a:r>
            <a:r>
              <a:rPr lang="en-US" dirty="0" smtClean="0"/>
              <a:t> grade Curriculum </a:t>
            </a:r>
            <a:r>
              <a:rPr lang="en-US" dirty="0" smtClean="0"/>
              <a:t>for</a:t>
            </a:r>
            <a:r>
              <a:rPr lang="en-US" dirty="0" smtClean="0"/>
              <a:t> </a:t>
            </a:r>
            <a:r>
              <a:rPr lang="en-US" dirty="0" smtClean="0"/>
              <a:t>Reading Success </a:t>
            </a:r>
            <a:endParaRPr lang="en-US" dirty="0"/>
          </a:p>
        </p:txBody>
      </p:sp>
      <p:sp>
        <p:nvSpPr>
          <p:cNvPr id="3" name="Subtitle 2"/>
          <p:cNvSpPr>
            <a:spLocks noGrp="1"/>
          </p:cNvSpPr>
          <p:nvPr>
            <p:ph type="subTitle" idx="1"/>
          </p:nvPr>
        </p:nvSpPr>
        <p:spPr/>
        <p:txBody>
          <a:bodyPr/>
          <a:lstStyle/>
          <a:p>
            <a:r>
              <a:rPr lang="en-US" dirty="0" smtClean="0"/>
              <a:t>By Katie Douglas</a:t>
            </a:r>
          </a:p>
          <a:p>
            <a:r>
              <a:rPr lang="en-US" dirty="0" smtClean="0"/>
              <a:t>Hurlock Elementary School, Media Specialist</a:t>
            </a:r>
            <a:endParaRPr lang="en-US" dirty="0"/>
          </a:p>
        </p:txBody>
      </p:sp>
      <p:sp>
        <p:nvSpPr>
          <p:cNvPr id="4" name="TextBox 3"/>
          <p:cNvSpPr txBox="1"/>
          <p:nvPr/>
        </p:nvSpPr>
        <p:spPr>
          <a:xfrm>
            <a:off x="1295400" y="5334000"/>
            <a:ext cx="7162800" cy="369332"/>
          </a:xfrm>
          <a:prstGeom prst="rect">
            <a:avLst/>
          </a:prstGeom>
          <a:noFill/>
        </p:spPr>
        <p:txBody>
          <a:bodyPr wrap="square" rtlCol="0">
            <a:spAutoFit/>
          </a:bodyPr>
          <a:lstStyle/>
          <a:p>
            <a:pPr algn="ctr"/>
            <a:r>
              <a:rPr lang="en-US" dirty="0" smtClean="0"/>
              <a:t>A Collaborative Project with 4</a:t>
            </a:r>
            <a:r>
              <a:rPr lang="en-US" baseline="30000" dirty="0" smtClean="0"/>
              <a:t>th</a:t>
            </a:r>
            <a:r>
              <a:rPr lang="en-US" dirty="0" smtClean="0"/>
              <a:t> grade team and the Media Specialist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Specialist Leadership Role</a:t>
            </a:r>
            <a:endParaRPr lang="en-US" dirty="0"/>
          </a:p>
        </p:txBody>
      </p:sp>
      <p:sp>
        <p:nvSpPr>
          <p:cNvPr id="3" name="Content Placeholder 2"/>
          <p:cNvSpPr>
            <a:spLocks noGrp="1"/>
          </p:cNvSpPr>
          <p:nvPr>
            <p:ph idx="1"/>
          </p:nvPr>
        </p:nvSpPr>
        <p:spPr/>
        <p:txBody>
          <a:bodyPr/>
          <a:lstStyle/>
          <a:p>
            <a:r>
              <a:rPr lang="en-US" dirty="0" smtClean="0"/>
              <a:t>Set up technology programs</a:t>
            </a:r>
          </a:p>
          <a:p>
            <a:r>
              <a:rPr lang="en-US" dirty="0" smtClean="0"/>
              <a:t>Train teachers for use in the classroom</a:t>
            </a:r>
          </a:p>
          <a:p>
            <a:r>
              <a:rPr lang="en-US" dirty="0" smtClean="0"/>
              <a:t>Support for teachers</a:t>
            </a:r>
          </a:p>
          <a:p>
            <a:r>
              <a:rPr lang="en-US" dirty="0" smtClean="0"/>
              <a:t>Help develop units and assessments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Support</a:t>
            </a:r>
            <a:endParaRPr lang="en-US" dirty="0"/>
          </a:p>
        </p:txBody>
      </p:sp>
      <p:sp>
        <p:nvSpPr>
          <p:cNvPr id="3" name="Content Placeholder 2"/>
          <p:cNvSpPr>
            <a:spLocks noGrp="1"/>
          </p:cNvSpPr>
          <p:nvPr>
            <p:ph idx="1"/>
          </p:nvPr>
        </p:nvSpPr>
        <p:spPr/>
        <p:txBody>
          <a:bodyPr/>
          <a:lstStyle/>
          <a:p>
            <a:r>
              <a:rPr lang="en-US" dirty="0" err="1" smtClean="0"/>
              <a:t>VoiceThread</a:t>
            </a:r>
            <a:r>
              <a:rPr lang="en-US" dirty="0" smtClean="0"/>
              <a:t> (Media Budget)</a:t>
            </a:r>
          </a:p>
          <a:p>
            <a:r>
              <a:rPr lang="en-US" dirty="0" err="1" smtClean="0"/>
              <a:t>Glogster</a:t>
            </a:r>
            <a:r>
              <a:rPr lang="en-US" dirty="0" smtClean="0"/>
              <a:t> (Ambassador)</a:t>
            </a:r>
          </a:p>
          <a:p>
            <a:r>
              <a:rPr lang="en-US" dirty="0" err="1" smtClean="0"/>
              <a:t>Kidsblog</a:t>
            </a:r>
            <a:r>
              <a:rPr lang="en-US" dirty="0" smtClean="0"/>
              <a:t> and Read-Write-Think are free programs</a:t>
            </a:r>
          </a:p>
          <a:p>
            <a:r>
              <a:rPr lang="en-US" dirty="0" smtClean="0"/>
              <a:t>Teachers and Media Specialist working together during school hours</a:t>
            </a:r>
          </a:p>
          <a:p>
            <a:r>
              <a:rPr lang="en-US" dirty="0" smtClean="0"/>
              <a:t>PD is volunteer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Fear not other grade level teams</a:t>
            </a:r>
          </a:p>
          <a:p>
            <a:r>
              <a:rPr lang="en-US" dirty="0" smtClean="0"/>
              <a:t>Implement technology units in other grade levels after seeing the success</a:t>
            </a:r>
          </a:p>
          <a:p>
            <a:r>
              <a:rPr lang="en-US" dirty="0" smtClean="0"/>
              <a:t>Offer Professional Development for these technology programs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r>
              <a:rPr lang="en-US" sz="1600" dirty="0" smtClean="0"/>
              <a:t>School improvement in Maryland. (</a:t>
            </a:r>
            <a:r>
              <a:rPr lang="en-US" sz="1600" dirty="0" err="1" smtClean="0"/>
              <a:t>n.d</a:t>
            </a:r>
            <a:r>
              <a:rPr lang="en-US" sz="1600" dirty="0" smtClean="0"/>
              <a:t>.). </a:t>
            </a:r>
            <a:r>
              <a:rPr lang="en-US" sz="1600" i="1" dirty="0" smtClean="0"/>
              <a:t>School improvement in Maryland</a:t>
            </a:r>
            <a:r>
              <a:rPr lang="en-US" sz="1600" dirty="0" smtClean="0"/>
              <a:t>. Retrieved July 18, 2010, from </a:t>
            </a:r>
            <a:r>
              <a:rPr lang="en-US" sz="1600" dirty="0" smtClean="0">
                <a:hlinkClick r:id="rId3"/>
              </a:rPr>
              <a:t>http://mdk12.org</a:t>
            </a:r>
            <a:endParaRPr lang="en-US" sz="1600" dirty="0" smtClean="0"/>
          </a:p>
          <a:p>
            <a:r>
              <a:rPr lang="en-US" sz="1600" dirty="0" smtClean="0"/>
              <a:t>ISTE | NETS S. (</a:t>
            </a:r>
            <a:r>
              <a:rPr lang="en-US" sz="1600" dirty="0" err="1" smtClean="0"/>
              <a:t>n.d</a:t>
            </a:r>
            <a:r>
              <a:rPr lang="en-US" sz="1600" dirty="0" smtClean="0"/>
              <a:t>.). </a:t>
            </a:r>
            <a:r>
              <a:rPr lang="en-US" sz="1600" i="1" dirty="0" smtClean="0"/>
              <a:t>International society for technology in education | Home</a:t>
            </a:r>
            <a:r>
              <a:rPr lang="en-US" sz="1600" dirty="0" smtClean="0"/>
              <a:t>. Retrieved July 17, 2010, from </a:t>
            </a:r>
            <a:r>
              <a:rPr lang="en-US" sz="1600" dirty="0" smtClean="0">
                <a:hlinkClick r:id="rId4"/>
              </a:rPr>
              <a:t>http://www.iste.org/content/navigationmenu/nets/for_students/nets_s.htm</a:t>
            </a:r>
            <a:r>
              <a:rPr lang="en-US" sz="1600" dirty="0" smtClean="0"/>
              <a:t> </a:t>
            </a:r>
          </a:p>
          <a:p>
            <a:r>
              <a:rPr lang="en-US" sz="1600" dirty="0" smtClean="0"/>
              <a:t>Maryland teacher technology standards. (</a:t>
            </a:r>
            <a:r>
              <a:rPr lang="en-US" sz="1600" dirty="0" err="1" smtClean="0"/>
              <a:t>n.d</a:t>
            </a:r>
            <a:r>
              <a:rPr lang="en-US" sz="1600" dirty="0" smtClean="0"/>
              <a:t>.). </a:t>
            </a:r>
            <a:r>
              <a:rPr lang="en-US" sz="1600" i="1" dirty="0" smtClean="0"/>
              <a:t>Maryland Teacher Technology Standards (MTTS)</a:t>
            </a:r>
            <a:r>
              <a:rPr lang="en-US" sz="1600" dirty="0" smtClean="0"/>
              <a:t>. Retrieved July 18, 2010, from </a:t>
            </a:r>
            <a:r>
              <a:rPr lang="en-US" sz="1600" dirty="0" smtClean="0">
                <a:hlinkClick r:id="rId5"/>
              </a:rPr>
              <a:t>http://www.mttsonline.org/standards/</a:t>
            </a:r>
            <a:endParaRPr lang="en-US" sz="1600" dirty="0" smtClean="0"/>
          </a:p>
          <a:p>
            <a:r>
              <a:rPr lang="en-US" sz="1600" dirty="0" smtClean="0"/>
              <a:t>Libraries, A. A. (1998). </a:t>
            </a:r>
            <a:r>
              <a:rPr lang="en-US" sz="1600" i="1" dirty="0" smtClean="0"/>
              <a:t>Information Power: Building Partnerships for Learning.</a:t>
            </a:r>
            <a:r>
              <a:rPr lang="en-US" sz="1600" dirty="0" smtClean="0"/>
              <a:t> Chicago: American Library Association.</a:t>
            </a:r>
          </a:p>
          <a:p>
            <a:r>
              <a:rPr lang="en-US" sz="1600" dirty="0" smtClean="0"/>
              <a:t>Tomlinson, C. A. (2008). Learning to Love Assessment. </a:t>
            </a:r>
            <a:r>
              <a:rPr lang="en-US" sz="1600" i="1" dirty="0" smtClean="0"/>
              <a:t>Educational Leadership</a:t>
            </a:r>
            <a:r>
              <a:rPr lang="en-US" sz="1600" dirty="0" smtClean="0"/>
              <a:t> , 8-13.</a:t>
            </a:r>
          </a:p>
          <a:p>
            <a:r>
              <a:rPr lang="en-US" sz="1600" i="1" dirty="0" smtClean="0">
                <a:latin typeface="Eras Bold ITC" pitchFamily="34" charset="0"/>
              </a:rPr>
              <a:t>Performance matters</a:t>
            </a:r>
            <a:r>
              <a:rPr lang="en-US" sz="1600" dirty="0" smtClean="0">
                <a:latin typeface="Eras Bold ITC" pitchFamily="34" charset="0"/>
              </a:rPr>
              <a:t>. (2010, July). Retrieved from </a:t>
            </a:r>
            <a:r>
              <a:rPr lang="en-US" sz="1600" dirty="0" smtClean="0">
                <a:latin typeface="Eras Bold ITC" pitchFamily="34" charset="0"/>
                <a:hlinkClick r:id="rId6"/>
              </a:rPr>
              <a:t>http://www4.performancematters.com</a:t>
            </a:r>
            <a:r>
              <a:rPr lang="en-US" sz="1600" dirty="0" smtClean="0">
                <a:latin typeface="Eras Bold ITC" pitchFamily="34" charset="0"/>
              </a:rPr>
              <a:t> </a:t>
            </a:r>
          </a:p>
          <a:p>
            <a:r>
              <a:rPr lang="en-US" sz="1600" dirty="0" err="1" smtClean="0"/>
              <a:t>Zmuda</a:t>
            </a:r>
            <a:r>
              <a:rPr lang="en-US" sz="1600" dirty="0" smtClean="0"/>
              <a:t>, A. (2006). Where does your authority come from? Empowering the Library Media Specialist as a True Partner in Student Achievement. </a:t>
            </a:r>
            <a:r>
              <a:rPr lang="en-US" sz="1600" i="1" dirty="0" smtClean="0"/>
              <a:t>School Library Monthly</a:t>
            </a:r>
            <a:r>
              <a:rPr lang="en-US" sz="1600" dirty="0" smtClean="0"/>
              <a:t> .</a:t>
            </a:r>
          </a:p>
          <a:p>
            <a:endParaRPr lang="en-US" sz="1000" dirty="0" smtClean="0">
              <a:latin typeface="Eras Bold ITC" pitchFamily="34" charset="0"/>
            </a:endParaRPr>
          </a:p>
          <a:p>
            <a:endParaRPr lang="en-US" sz="1000" dirty="0" smtClean="0">
              <a:latin typeface="Eras Bold ITC" pitchFamily="34" charset="0"/>
            </a:endParaRPr>
          </a:p>
          <a:p>
            <a:endParaRPr lang="en-US" sz="1000"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2009-2010 MSA Data:</a:t>
            </a:r>
            <a:endParaRPr lang="en-US" dirty="0"/>
          </a:p>
        </p:txBody>
      </p:sp>
      <p:graphicFrame>
        <p:nvGraphicFramePr>
          <p:cNvPr id="4" name="Content Placeholder 3"/>
          <p:cNvGraphicFramePr>
            <a:graphicFrameLocks noGrp="1"/>
          </p:cNvGraphicFramePr>
          <p:nvPr>
            <p:ph idx="1"/>
          </p:nvPr>
        </p:nvGraphicFramePr>
        <p:xfrm>
          <a:off x="990600" y="1600200"/>
          <a:ext cx="80010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Looking at individual grades</a:t>
            </a:r>
            <a:endParaRPr lang="en-US" dirty="0"/>
          </a:p>
        </p:txBody>
      </p:sp>
      <p:graphicFrame>
        <p:nvGraphicFramePr>
          <p:cNvPr id="4" name="Content Placeholder 3"/>
          <p:cNvGraphicFramePr>
            <a:graphicFrameLocks noGrp="1"/>
          </p:cNvGraphicFramePr>
          <p:nvPr>
            <p:ph idx="1"/>
          </p:nvPr>
        </p:nvGraphicFramePr>
        <p:xfrm>
          <a:off x="990600" y="1600200"/>
          <a:ext cx="80010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grade Scores</a:t>
            </a:r>
            <a:endParaRPr lang="en-US" dirty="0"/>
          </a:p>
        </p:txBody>
      </p:sp>
      <p:graphicFrame>
        <p:nvGraphicFramePr>
          <p:cNvPr id="4" name="Content Placeholder 3"/>
          <p:cNvGraphicFramePr>
            <a:graphicFrameLocks noGrp="1"/>
          </p:cNvGraphicFramePr>
          <p:nvPr>
            <p:ph idx="1"/>
          </p:nvPr>
        </p:nvGraphicFramePr>
        <p:xfrm>
          <a:off x="990600" y="1600200"/>
          <a:ext cx="80010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Integration</a:t>
            </a:r>
            <a:endParaRPr lang="en-US" dirty="0"/>
          </a:p>
        </p:txBody>
      </p:sp>
      <p:sp>
        <p:nvSpPr>
          <p:cNvPr id="3" name="Content Placeholder 2"/>
          <p:cNvSpPr>
            <a:spLocks noGrp="1"/>
          </p:cNvSpPr>
          <p:nvPr>
            <p:ph idx="1"/>
          </p:nvPr>
        </p:nvSpPr>
        <p:spPr/>
        <p:txBody>
          <a:bodyPr/>
          <a:lstStyle/>
          <a:p>
            <a:r>
              <a:rPr lang="en-US" dirty="0" smtClean="0"/>
              <a:t>Kid Blog</a:t>
            </a:r>
          </a:p>
          <a:p>
            <a:r>
              <a:rPr lang="en-US" dirty="0" smtClean="0"/>
              <a:t>Read-Write-Think (Online Brochure)</a:t>
            </a:r>
          </a:p>
          <a:p>
            <a:r>
              <a:rPr lang="en-US" dirty="0" err="1" smtClean="0"/>
              <a:t>Glogster</a:t>
            </a:r>
            <a:endParaRPr lang="en-US" dirty="0" smtClean="0"/>
          </a:p>
          <a:p>
            <a:r>
              <a:rPr lang="en-US" dirty="0" err="1" smtClean="0"/>
              <a:t>GoAnimate</a:t>
            </a:r>
            <a:endParaRPr lang="en-US" dirty="0" smtClean="0"/>
          </a:p>
          <a:p>
            <a:r>
              <a:rPr lang="en-US" dirty="0" err="1" smtClean="0"/>
              <a:t>Voicethread</a:t>
            </a:r>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Research that we want to Implement</a:t>
            </a:r>
            <a:endParaRPr lang="en-US" dirty="0"/>
          </a:p>
        </p:txBody>
      </p:sp>
      <p:sp>
        <p:nvSpPr>
          <p:cNvPr id="3" name="Content Placeholder 2"/>
          <p:cNvSpPr>
            <a:spLocks noGrp="1"/>
          </p:cNvSpPr>
          <p:nvPr>
            <p:ph idx="1"/>
          </p:nvPr>
        </p:nvSpPr>
        <p:spPr/>
        <p:txBody>
          <a:bodyPr/>
          <a:lstStyle/>
          <a:p>
            <a:r>
              <a:rPr lang="en-US" dirty="0" smtClean="0"/>
              <a:t>Focus on Multiple Intelligences</a:t>
            </a:r>
          </a:p>
          <a:p>
            <a:r>
              <a:rPr lang="en-US" dirty="0" smtClean="0"/>
              <a:t>Differentiate Instruction</a:t>
            </a:r>
          </a:p>
          <a:p>
            <a:r>
              <a:rPr lang="en-US" dirty="0" smtClean="0"/>
              <a:t>Develop Assessments</a:t>
            </a:r>
          </a:p>
          <a:p>
            <a:r>
              <a:rPr lang="en-US" dirty="0" smtClean="0"/>
              <a:t>Technology for Diverse Learners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graphicFrame>
        <p:nvGraphicFramePr>
          <p:cNvPr id="4" name="Content Placeholder 3"/>
          <p:cNvGraphicFramePr>
            <a:graphicFrameLocks noGrp="1"/>
          </p:cNvGraphicFramePr>
          <p:nvPr>
            <p:ph idx="1"/>
          </p:nvPr>
        </p:nvGraphicFramePr>
        <p:xfrm>
          <a:off x="457200" y="1524000"/>
          <a:ext cx="8229600" cy="31699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3600" dirty="0" smtClean="0"/>
                        <a:t>Formative</a:t>
                      </a:r>
                      <a:endParaRPr lang="en-US" sz="3600" dirty="0"/>
                    </a:p>
                  </a:txBody>
                  <a:tcPr/>
                </a:tc>
                <a:tc>
                  <a:txBody>
                    <a:bodyPr/>
                    <a:lstStyle/>
                    <a:p>
                      <a:r>
                        <a:rPr lang="en-US" sz="3600" dirty="0" smtClean="0"/>
                        <a:t>Summative</a:t>
                      </a:r>
                      <a:endParaRPr lang="en-US" sz="3600" dirty="0"/>
                    </a:p>
                  </a:txBody>
                  <a:tcPr/>
                </a:tc>
              </a:tr>
              <a:tr h="370840">
                <a:tc>
                  <a:txBody>
                    <a:bodyPr/>
                    <a:lstStyle/>
                    <a:p>
                      <a:r>
                        <a:rPr lang="en-US" sz="3200" dirty="0" smtClean="0">
                          <a:sym typeface="Webdings"/>
                        </a:rPr>
                        <a:t></a:t>
                      </a:r>
                      <a:r>
                        <a:rPr lang="en-US" sz="3200" dirty="0" smtClean="0"/>
                        <a:t>Teacher Observation</a:t>
                      </a:r>
                    </a:p>
                    <a:p>
                      <a:r>
                        <a:rPr lang="en-US" sz="3200" dirty="0" smtClean="0">
                          <a:sym typeface="Webdings"/>
                        </a:rPr>
                        <a:t></a:t>
                      </a:r>
                      <a:r>
                        <a:rPr lang="en-US" sz="3200" dirty="0" smtClean="0"/>
                        <a:t>Student Engagement</a:t>
                      </a:r>
                    </a:p>
                    <a:p>
                      <a:r>
                        <a:rPr lang="en-US" sz="3200" dirty="0" smtClean="0">
                          <a:sym typeface="Webdings"/>
                        </a:rPr>
                        <a:t></a:t>
                      </a:r>
                      <a:r>
                        <a:rPr lang="en-US" sz="3200" dirty="0" smtClean="0"/>
                        <a:t>Student</a:t>
                      </a:r>
                      <a:r>
                        <a:rPr lang="en-US" sz="3200" baseline="0" dirty="0" smtClean="0"/>
                        <a:t> Survey’s</a:t>
                      </a:r>
                      <a:endParaRPr lang="en-US" sz="3200" dirty="0"/>
                    </a:p>
                  </a:txBody>
                  <a:tcPr/>
                </a:tc>
                <a:tc>
                  <a:txBody>
                    <a:bodyPr/>
                    <a:lstStyle/>
                    <a:p>
                      <a:r>
                        <a:rPr lang="en-US" sz="3200" dirty="0" smtClean="0">
                          <a:sym typeface="Webdings"/>
                        </a:rPr>
                        <a:t></a:t>
                      </a:r>
                      <a:r>
                        <a:rPr lang="en-US" sz="3200" dirty="0" smtClean="0"/>
                        <a:t>Project Rubrics </a:t>
                      </a:r>
                    </a:p>
                    <a:p>
                      <a:r>
                        <a:rPr lang="en-US" sz="3200" dirty="0" smtClean="0">
                          <a:sym typeface="Webdings"/>
                        </a:rPr>
                        <a:t></a:t>
                      </a:r>
                      <a:r>
                        <a:rPr lang="en-US" sz="3200" dirty="0" smtClean="0"/>
                        <a:t>Benchmark</a:t>
                      </a:r>
                      <a:r>
                        <a:rPr lang="en-US" sz="3200" baseline="0" dirty="0" smtClean="0"/>
                        <a:t> Data</a:t>
                      </a:r>
                    </a:p>
                    <a:p>
                      <a:r>
                        <a:rPr lang="en-US" sz="3200" baseline="0" dirty="0" smtClean="0">
                          <a:sym typeface="Webdings"/>
                        </a:rPr>
                        <a:t></a:t>
                      </a:r>
                      <a:r>
                        <a:rPr lang="en-US" sz="3200" baseline="0" dirty="0" smtClean="0"/>
                        <a:t>MSA Scores</a:t>
                      </a:r>
                    </a:p>
                    <a:p>
                      <a:r>
                        <a:rPr lang="en-US" sz="3200" baseline="0" dirty="0" smtClean="0">
                          <a:sym typeface="Webdings"/>
                        </a:rPr>
                        <a:t></a:t>
                      </a:r>
                      <a:r>
                        <a:rPr lang="en-US" sz="3200" baseline="0" dirty="0" smtClean="0"/>
                        <a:t>DIBELS Data</a:t>
                      </a:r>
                      <a:endParaRPr lang="en-US" sz="32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NET-T</a:t>
            </a:r>
            <a:endParaRPr lang="en-US" dirty="0"/>
          </a:p>
        </p:txBody>
      </p:sp>
      <p:graphicFrame>
        <p:nvGraphicFramePr>
          <p:cNvPr id="4" name="Content Placeholder 3"/>
          <p:cNvGraphicFramePr>
            <a:graphicFrameLocks noGrp="1"/>
          </p:cNvGraphicFramePr>
          <p:nvPr>
            <p:ph idx="1"/>
          </p:nvPr>
        </p:nvGraphicFramePr>
        <p:xfrm>
          <a:off x="990600" y="1600200"/>
          <a:ext cx="7391400" cy="4876802"/>
        </p:xfrm>
        <a:graphic>
          <a:graphicData uri="http://schemas.openxmlformats.org/drawingml/2006/table">
            <a:tbl>
              <a:tblPr firstRow="1" bandRow="1">
                <a:tableStyleId>{5C22544A-7EE6-4342-B048-85BDC9FD1C3A}</a:tableStyleId>
              </a:tblPr>
              <a:tblGrid>
                <a:gridCol w="7391400"/>
              </a:tblGrid>
              <a:tr h="491722">
                <a:tc>
                  <a:txBody>
                    <a:bodyPr/>
                    <a:lstStyle/>
                    <a:p>
                      <a:r>
                        <a:rPr lang="en-US" dirty="0" smtClean="0"/>
                        <a:t>Standards</a:t>
                      </a:r>
                      <a:endParaRPr lang="en-US" dirty="0"/>
                    </a:p>
                  </a:txBody>
                  <a:tcPr/>
                </a:tc>
              </a:tr>
              <a:tr h="848725">
                <a:tc>
                  <a:txBody>
                    <a:bodyPr/>
                    <a:lstStyle/>
                    <a:p>
                      <a:r>
                        <a:rPr lang="en-US" sz="180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I. Information Access, Evaluation, </a:t>
                      </a:r>
                    </a:p>
                    <a:p>
                      <a:r>
                        <a:rPr lang="en-US" sz="1800" b="1" kern="1200" baseline="0" dirty="0" smtClean="0">
                          <a:solidFill>
                            <a:schemeClr val="dk1"/>
                          </a:solidFill>
                          <a:latin typeface="+mn-lt"/>
                          <a:ea typeface="+mn-ea"/>
                          <a:cs typeface="+mn-cs"/>
                        </a:rPr>
                        <a:t>Processing and Application </a:t>
                      </a:r>
                    </a:p>
                  </a:txBody>
                  <a:tcPr/>
                </a:tc>
              </a:tr>
              <a:tr h="491722">
                <a:tc>
                  <a:txBody>
                    <a:bodyPr/>
                    <a:lstStyle/>
                    <a:p>
                      <a:r>
                        <a:rPr lang="en-US" sz="180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II. Communication </a:t>
                      </a:r>
                    </a:p>
                  </a:txBody>
                  <a:tcPr/>
                </a:tc>
              </a:tr>
              <a:tr h="1212464">
                <a:tc>
                  <a:txBody>
                    <a:bodyPr/>
                    <a:lstStyle/>
                    <a:p>
                      <a:r>
                        <a:rPr lang="en-US" sz="180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IV. Assessment for Administration and </a:t>
                      </a:r>
                    </a:p>
                    <a:p>
                      <a:r>
                        <a:rPr lang="en-US" sz="1800" b="1" kern="1200" baseline="0" dirty="0" smtClean="0">
                          <a:solidFill>
                            <a:schemeClr val="dk1"/>
                          </a:solidFill>
                          <a:latin typeface="+mn-lt"/>
                          <a:ea typeface="+mn-ea"/>
                          <a:cs typeface="+mn-cs"/>
                        </a:rPr>
                        <a:t>Instruction 	</a:t>
                      </a:r>
                    </a:p>
                  </a:txBody>
                  <a:tcPr/>
                </a:tc>
              </a:tr>
              <a:tr h="848725">
                <a:tc>
                  <a:txBody>
                    <a:bodyPr/>
                    <a:lstStyle/>
                    <a:p>
                      <a:r>
                        <a:rPr lang="en-US" sz="1800" b="1" kern="1200" baseline="0" dirty="0" smtClean="0">
                          <a:solidFill>
                            <a:schemeClr val="dk1"/>
                          </a:solidFill>
                          <a:latin typeface="+mn-lt"/>
                          <a:ea typeface="+mn-ea"/>
                          <a:cs typeface="+mn-cs"/>
                        </a:rPr>
                        <a:t>V. Integrating Technology into the Curriculum and Instruction </a:t>
                      </a:r>
                    </a:p>
                  </a:txBody>
                  <a:tcPr/>
                </a:tc>
              </a:tr>
              <a:tr h="491722">
                <a:tc>
                  <a:txBody>
                    <a:bodyPr/>
                    <a:lstStyle/>
                    <a:p>
                      <a:r>
                        <a:rPr lang="en-US" sz="1800" b="1" kern="1200" baseline="0" dirty="0" smtClean="0">
                          <a:solidFill>
                            <a:schemeClr val="dk1"/>
                          </a:solidFill>
                          <a:latin typeface="+mn-lt"/>
                          <a:ea typeface="+mn-ea"/>
                          <a:cs typeface="+mn-cs"/>
                        </a:rPr>
                        <a:t>VI. Assistive Technology 	</a:t>
                      </a:r>
                    </a:p>
                  </a:txBody>
                  <a:tcPr/>
                </a:tc>
              </a:tr>
              <a:tr h="491722">
                <a:tc>
                  <a:txBody>
                    <a:bodyPr/>
                    <a:lstStyle/>
                    <a:p>
                      <a:r>
                        <a:rPr lang="en-US" sz="1800" kern="1200" baseline="0" dirty="0" smtClean="0">
                          <a:solidFill>
                            <a:schemeClr val="dk1"/>
                          </a:solidFill>
                          <a:latin typeface="+mn-lt"/>
                          <a:ea typeface="+mn-ea"/>
                          <a:cs typeface="+mn-cs"/>
                        </a:rPr>
                        <a:t> </a:t>
                      </a:r>
                      <a:r>
                        <a:rPr lang="en-US" sz="1800" b="1" kern="1200" baseline="0" dirty="0" smtClean="0">
                          <a:solidFill>
                            <a:schemeClr val="dk1"/>
                          </a:solidFill>
                          <a:latin typeface="+mn-lt"/>
                          <a:ea typeface="+mn-ea"/>
                          <a:cs typeface="+mn-cs"/>
                        </a:rPr>
                        <a:t>VII. Professional Growth 	</a:t>
                      </a: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Development</a:t>
            </a:r>
            <a:endParaRPr lang="en-US" dirty="0"/>
          </a:p>
        </p:txBody>
      </p:sp>
      <p:sp>
        <p:nvSpPr>
          <p:cNvPr id="3" name="Content Placeholder 2"/>
          <p:cNvSpPr>
            <a:spLocks noGrp="1"/>
          </p:cNvSpPr>
          <p:nvPr>
            <p:ph idx="1"/>
          </p:nvPr>
        </p:nvSpPr>
        <p:spPr/>
        <p:txBody>
          <a:bodyPr/>
          <a:lstStyle/>
          <a:p>
            <a:r>
              <a:rPr lang="en-US" dirty="0" smtClean="0"/>
              <a:t>Meet after school weekly to discuss progress and plans</a:t>
            </a:r>
          </a:p>
          <a:p>
            <a:r>
              <a:rPr lang="en-US" dirty="0" smtClean="0"/>
              <a:t>Explore programs together</a:t>
            </a:r>
          </a:p>
          <a:p>
            <a:r>
              <a:rPr lang="en-US" dirty="0" smtClean="0"/>
              <a:t>Analyze benchmarks and future steps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nity cutouts design template">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66"/>
        </a:dk1>
        <a:lt1>
          <a:srgbClr val="FFFFFF"/>
        </a:lt1>
        <a:dk2>
          <a:srgbClr val="0033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6">
        <a:dk1>
          <a:srgbClr val="FFFFFF"/>
        </a:dk1>
        <a:lt1>
          <a:srgbClr val="FFFFFF"/>
        </a:lt1>
        <a:dk2>
          <a:srgbClr val="000066"/>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Unity cutouts design template</Template>
  <TotalTime>744</TotalTime>
  <Words>1801</Words>
  <Application>Microsoft Office PowerPoint</Application>
  <PresentationFormat>On-screen Show (4:3)</PresentationFormat>
  <Paragraphs>97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Unity cutouts design template</vt:lpstr>
      <vt:lpstr>Integrating Technology in the 4th grade Curriculum for Reading Success </vt:lpstr>
      <vt:lpstr>2009-2010 MSA Data:</vt:lpstr>
      <vt:lpstr> Looking at individual grades</vt:lpstr>
      <vt:lpstr>3rd grade Scores</vt:lpstr>
      <vt:lpstr>Technology Integration</vt:lpstr>
      <vt:lpstr>Current Research that we want to Implement</vt:lpstr>
      <vt:lpstr>Assessment</vt:lpstr>
      <vt:lpstr>NET-T</vt:lpstr>
      <vt:lpstr>Staff Development</vt:lpstr>
      <vt:lpstr>Media Specialist Leadership Role</vt:lpstr>
      <vt:lpstr>Financial Support</vt:lpstr>
      <vt:lpstr>Next Steps</vt:lpstr>
      <vt:lpstr>Bibliography</vt:lpstr>
    </vt:vector>
  </TitlesOfParts>
  <Company>PresentationPRO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Technology in the 4th grade Curriculum to Increase MSA Scores</dc:title>
  <dc:creator>Katie Douglas</dc:creator>
  <cp:lastModifiedBy>Katie</cp:lastModifiedBy>
  <cp:revision>37</cp:revision>
  <dcterms:created xsi:type="dcterms:W3CDTF">2010-07-15T02:03:56Z</dcterms:created>
  <dcterms:modified xsi:type="dcterms:W3CDTF">2011-07-07T03:30:49Z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TC102862161033</vt:lpwstr>
  </property>
</Properties>
</file>