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58" r:id="rId3"/>
    <p:sldId id="259" r:id="rId4"/>
    <p:sldId id="260" r:id="rId5"/>
    <p:sldId id="261" r:id="rId6"/>
    <p:sldId id="262" r:id="rId7"/>
    <p:sldId id="270" r:id="rId8"/>
    <p:sldId id="263" r:id="rId9"/>
    <p:sldId id="272" r:id="rId10"/>
    <p:sldId id="264" r:id="rId11"/>
    <p:sldId id="265" r:id="rId12"/>
    <p:sldId id="266" r:id="rId13"/>
    <p:sldId id="267" r:id="rId14"/>
    <p:sldId id="268" r:id="rId15"/>
    <p:sldId id="269"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rAngAx val="1"/>
    </c:view3D>
    <c:plotArea>
      <c:layout/>
      <c:bar3DChart>
        <c:barDir val="col"/>
        <c:grouping val="clustered"/>
        <c:ser>
          <c:idx val="0"/>
          <c:order val="0"/>
          <c:tx>
            <c:strRef>
              <c:f>Sheet1!$B$1</c:f>
              <c:strCache>
                <c:ptCount val="1"/>
                <c:pt idx="0">
                  <c:v>Series 1</c:v>
                </c:pt>
              </c:strCache>
            </c:strRef>
          </c:tx>
          <c:cat>
            <c:strRef>
              <c:f>Sheet1!$A$2:$A$5</c:f>
              <c:strCache>
                <c:ptCount val="4"/>
                <c:pt idx="0">
                  <c:v>Non-Fiction</c:v>
                </c:pt>
                <c:pt idx="1">
                  <c:v>Easy</c:v>
                </c:pt>
                <c:pt idx="2">
                  <c:v>Bibliography</c:v>
                </c:pt>
                <c:pt idx="3">
                  <c:v>Fiction</c:v>
                </c:pt>
              </c:strCache>
            </c:strRef>
          </c:cat>
          <c:val>
            <c:numRef>
              <c:f>Sheet1!$B$2:$B$5</c:f>
              <c:numCache>
                <c:formatCode>General</c:formatCode>
                <c:ptCount val="4"/>
                <c:pt idx="0">
                  <c:v>1990</c:v>
                </c:pt>
                <c:pt idx="1">
                  <c:v>1982</c:v>
                </c:pt>
                <c:pt idx="2">
                  <c:v>1984</c:v>
                </c:pt>
                <c:pt idx="3">
                  <c:v>1988</c:v>
                </c:pt>
              </c:numCache>
            </c:numRef>
          </c:val>
        </c:ser>
        <c:shape val="cylinder"/>
        <c:axId val="51874816"/>
        <c:axId val="78935168"/>
        <c:axId val="0"/>
      </c:bar3DChart>
      <c:catAx>
        <c:axId val="51874816"/>
        <c:scaling>
          <c:orientation val="minMax"/>
        </c:scaling>
        <c:axPos val="b"/>
        <c:tickLblPos val="nextTo"/>
        <c:crossAx val="78935168"/>
        <c:crosses val="autoZero"/>
        <c:auto val="1"/>
        <c:lblAlgn val="ctr"/>
        <c:lblOffset val="100"/>
      </c:catAx>
      <c:valAx>
        <c:axId val="78935168"/>
        <c:scaling>
          <c:orientation val="minMax"/>
        </c:scaling>
        <c:axPos val="l"/>
        <c:majorGridlines/>
        <c:numFmt formatCode="General" sourceLinked="1"/>
        <c:tickLblPos val="nextTo"/>
        <c:crossAx val="51874816"/>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stack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overlap val="100"/>
        <c:axId val="79813632"/>
        <c:axId val="79819904"/>
      </c:barChart>
      <c:catAx>
        <c:axId val="79813632"/>
        <c:scaling>
          <c:orientation val="minMax"/>
        </c:scaling>
        <c:axPos val="b"/>
        <c:tickLblPos val="nextTo"/>
        <c:crossAx val="79819904"/>
        <c:crosses val="autoZero"/>
        <c:auto val="1"/>
        <c:lblAlgn val="ctr"/>
        <c:lblOffset val="100"/>
      </c:catAx>
      <c:valAx>
        <c:axId val="79819904"/>
        <c:scaling>
          <c:orientation val="minMax"/>
        </c:scaling>
        <c:axPos val="l"/>
        <c:majorGridlines/>
        <c:numFmt formatCode="General" sourceLinked="1"/>
        <c:tickLblPos val="nextTo"/>
        <c:crossAx val="79813632"/>
        <c:crosses val="autoZero"/>
        <c:crossBetween val="between"/>
      </c:valAx>
    </c:plotArea>
    <c:legend>
      <c:legendPos val="r"/>
      <c:layout/>
    </c:legend>
    <c:plotVisOnly val="1"/>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axId val="124466688"/>
        <c:axId val="124489728"/>
      </c:barChart>
      <c:catAx>
        <c:axId val="124466688"/>
        <c:scaling>
          <c:orientation val="minMax"/>
        </c:scaling>
        <c:axPos val="b"/>
        <c:tickLblPos val="nextTo"/>
        <c:crossAx val="124489728"/>
        <c:crosses val="autoZero"/>
        <c:auto val="1"/>
        <c:lblAlgn val="ctr"/>
        <c:lblOffset val="100"/>
      </c:catAx>
      <c:valAx>
        <c:axId val="124489728"/>
        <c:scaling>
          <c:orientation val="minMax"/>
        </c:scaling>
        <c:axPos val="l"/>
        <c:majorGridlines/>
        <c:numFmt formatCode="General" sourceLinked="1"/>
        <c:tickLblPos val="nextTo"/>
        <c:crossAx val="124466688"/>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24359-E6DD-4844-B0D1-6E1760BCB095}" type="datetimeFigureOut">
              <a:rPr lang="en-US" smtClean="0"/>
              <a:t>4/7/2010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85CC5-FD4A-4848-ADA6-808F2852560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685CC5-FD4A-4848-ADA6-808F2852560A}"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685CC5-FD4A-4848-ADA6-808F2852560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964F95-764F-4130-BE23-3D2D85BC485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685CC5-FD4A-4848-ADA6-808F2852560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11A5A01-CA78-4872-9C9F-3BA8186AC245}" type="datetimeFigureOut">
              <a:rPr lang="en-US" smtClean="0"/>
              <a:t>4/7/2010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E317281-9B27-441B-AE58-9C933889C53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A5A01-CA78-4872-9C9F-3BA8186AC245}" type="datetimeFigureOut">
              <a:rPr lang="en-US" smtClean="0"/>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A5A01-CA78-4872-9C9F-3BA8186AC245}" type="datetimeFigureOut">
              <a:rPr lang="en-US" smtClean="0"/>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A5A01-CA78-4872-9C9F-3BA8186AC245}" type="datetimeFigureOut">
              <a:rPr lang="en-US" smtClean="0"/>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A5A01-CA78-4872-9C9F-3BA8186AC245}" type="datetimeFigureOut">
              <a:rPr lang="en-US" smtClean="0"/>
              <a:t>4/7/2010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E317281-9B27-441B-AE58-9C933889C5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A5A01-CA78-4872-9C9F-3BA8186AC245}" type="datetimeFigureOut">
              <a:rPr lang="en-US" smtClean="0"/>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A5A01-CA78-4872-9C9F-3BA8186AC245}" type="datetimeFigureOut">
              <a:rPr lang="en-US" smtClean="0"/>
              <a:t>4/7/2010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A5A01-CA78-4872-9C9F-3BA8186AC245}" type="datetimeFigureOut">
              <a:rPr lang="en-US" smtClean="0"/>
              <a:t>4/7/2010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A5A01-CA78-4872-9C9F-3BA8186AC245}" type="datetimeFigureOut">
              <a:rPr lang="en-US" smtClean="0"/>
              <a:t>4/7/2010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A5A01-CA78-4872-9C9F-3BA8186AC245}" type="datetimeFigureOut">
              <a:rPr lang="en-US" smtClean="0"/>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1A5A01-CA78-4872-9C9F-3BA8186AC245}" type="datetimeFigureOut">
              <a:rPr lang="en-US" smtClean="0"/>
              <a:t>4/7/2010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17281-9B27-441B-AE58-9C933889C5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1A5A01-CA78-4872-9C9F-3BA8186AC245}" type="datetimeFigureOut">
              <a:rPr lang="en-US" smtClean="0"/>
              <a:t>4/7/2010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317281-9B27-441B-AE58-9C933889C53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la.org/ala/mgrps/divs/aasl/aaslpubsandjournals/slmrb/slmrcontents/volume12/small.cf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953000"/>
            <a:ext cx="6400800" cy="685800"/>
          </a:xfrm>
        </p:spPr>
        <p:txBody>
          <a:bodyPr rtlCol="0">
            <a:normAutofit fontScale="92500" lnSpcReduction="10000"/>
          </a:bodyPr>
          <a:lstStyle/>
          <a:p>
            <a:pPr fontAlgn="auto">
              <a:spcAft>
                <a:spcPts val="0"/>
              </a:spcAft>
              <a:buFont typeface="Arial" pitchFamily="34" charset="0"/>
              <a:buNone/>
              <a:defRPr/>
            </a:pPr>
            <a:r>
              <a:rPr lang="en-US" sz="4400" dirty="0" smtClean="0"/>
              <a:t>2010-2011</a:t>
            </a:r>
          </a:p>
        </p:txBody>
      </p:sp>
      <p:sp>
        <p:nvSpPr>
          <p:cNvPr id="5" name="Rectangle 4"/>
          <p:cNvSpPr/>
          <p:nvPr/>
        </p:nvSpPr>
        <p:spPr>
          <a:xfrm>
            <a:off x="1371600" y="1828800"/>
            <a:ext cx="6096000" cy="2362200"/>
          </a:xfrm>
          <a:prstGeom prst="rect">
            <a:avLst/>
          </a:prstGeom>
          <a:noFill/>
        </p:spPr>
        <p:txBody>
          <a:bodyPr spcFirstLastPara="1" wrap="none">
            <a:prstTxWarp prst="textArchUp">
              <a:avLst>
                <a:gd name="adj" fmla="val 10699468"/>
              </a:avLst>
            </a:prstTxWarp>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SANDY HILL ELEMENTARY</a:t>
            </a:r>
          </a:p>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SCHOOL</a:t>
            </a:r>
          </a:p>
          <a:p>
            <a:pPr algn="ctr" fontAlgn="auto">
              <a:spcBef>
                <a:spcPts val="0"/>
              </a:spcBef>
              <a:spcAft>
                <a:spcPts val="0"/>
              </a:spcAft>
              <a:defRPr/>
            </a:pPr>
            <a:endPar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pic>
        <p:nvPicPr>
          <p:cNvPr id="2052" name="Picture 2" descr="C:\Documents and Settings\shimeks\Local Settings\Temporary Internet Files\Content.IE5\JXL4X6JQ\MCj03397360000[1].wmf"/>
          <p:cNvPicPr>
            <a:picLocks noChangeAspect="1" noChangeArrowheads="1"/>
          </p:cNvPicPr>
          <p:nvPr/>
        </p:nvPicPr>
        <p:blipFill>
          <a:blip r:embed="rId3" cstate="print"/>
          <a:srcRect/>
          <a:stretch>
            <a:fillRect/>
          </a:stretch>
        </p:blipFill>
        <p:spPr bwMode="auto">
          <a:xfrm>
            <a:off x="3505200" y="2133600"/>
            <a:ext cx="29718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CIRCULATION	</a:t>
            </a:r>
          </a:p>
        </p:txBody>
      </p:sp>
      <p:sp>
        <p:nvSpPr>
          <p:cNvPr id="7171" name="Content Placeholder 2"/>
          <p:cNvSpPr>
            <a:spLocks noGrp="1"/>
          </p:cNvSpPr>
          <p:nvPr>
            <p:ph idx="1"/>
          </p:nvPr>
        </p:nvSpPr>
        <p:spPr/>
        <p:txBody>
          <a:bodyPr/>
          <a:lstStyle/>
          <a:p>
            <a:r>
              <a:rPr lang="en-US" smtClean="0"/>
              <a:t>Book usage, determined by checkouts from the past years data shows that</a:t>
            </a:r>
          </a:p>
          <a:p>
            <a:pPr>
              <a:buFont typeface="Arial" charset="0"/>
              <a:buNone/>
            </a:pPr>
            <a:r>
              <a:rPr lang="en-US" smtClean="0"/>
              <a:t>		* everybody books are checked out most</a:t>
            </a:r>
          </a:p>
          <a:p>
            <a:pPr>
              <a:buFont typeface="Arial" charset="0"/>
              <a:buNone/>
            </a:pPr>
            <a:r>
              <a:rPr lang="en-US" smtClean="0"/>
              <a:t>               frequently</a:t>
            </a:r>
          </a:p>
          <a:p>
            <a:pPr>
              <a:buFont typeface="Arial" charset="0"/>
              <a:buNone/>
            </a:pPr>
            <a:r>
              <a:rPr lang="en-US" smtClean="0"/>
              <a:t>		* fiction is second</a:t>
            </a:r>
          </a:p>
          <a:p>
            <a:pPr>
              <a:buFont typeface="Arial" charset="0"/>
              <a:buNone/>
            </a:pPr>
            <a:r>
              <a:rPr lang="en-US" smtClean="0"/>
              <a:t>		* science is third</a:t>
            </a:r>
          </a:p>
          <a:p>
            <a:pPr>
              <a:buFont typeface="Arial" charset="0"/>
              <a:buNone/>
            </a:pPr>
            <a:r>
              <a:rPr lang="en-US" smtClean="0"/>
              <a:t>		* biography is fourth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fiction section is busy!</a:t>
            </a:r>
            <a:endParaRPr lang="en-US" dirty="0"/>
          </a:p>
        </p:txBody>
      </p:sp>
      <p:graphicFrame>
        <p:nvGraphicFramePr>
          <p:cNvPr id="4" name="Content Placeholder 3"/>
          <p:cNvGraphicFramePr>
            <a:graphicFrameLocks noGrp="1"/>
          </p:cNvGraphicFramePr>
          <p:nvPr>
            <p:ph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pic>
        <p:nvPicPr>
          <p:cNvPr id="20482" name="Chart 1"/>
          <p:cNvPicPr>
            <a:picLocks noChangeArrowheads="1"/>
          </p:cNvPicPr>
          <p:nvPr/>
        </p:nvPicPr>
        <p:blipFill>
          <a:blip r:embed="rId4" cstate="print"/>
          <a:srcRect/>
          <a:stretch>
            <a:fillRect/>
          </a:stretch>
        </p:blipFill>
        <p:spPr bwMode="auto">
          <a:xfrm>
            <a:off x="533400" y="1600200"/>
            <a:ext cx="8229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lstStyle/>
          <a:p>
            <a:pPr>
              <a:buNone/>
            </a:pPr>
            <a:endParaRPr lang="en-US" dirty="0" smtClean="0"/>
          </a:p>
          <a:p>
            <a:pPr lvl="0"/>
            <a:r>
              <a:rPr lang="en-US" sz="2000" dirty="0" smtClean="0"/>
              <a:t>Administration will receive a copy of the budget proposal with plans to designate a percentage of the materials of instruction to be allocated to the media center.  They will also be shown what poor condition the media center books are in and the analysis of the collection.</a:t>
            </a:r>
          </a:p>
          <a:p>
            <a:pPr lvl="0"/>
            <a:r>
              <a:rPr lang="en-US" sz="2000" dirty="0" smtClean="0"/>
              <a:t>PTA will be approached about helping allocate funds to begin restoring the media center.</a:t>
            </a:r>
          </a:p>
          <a:p>
            <a:pPr lvl="0"/>
            <a:r>
              <a:rPr lang="en-US" sz="2000" dirty="0" smtClean="0"/>
              <a:t>Book Fairs will be held in the fall and spring to raise profits for the media center.</a:t>
            </a:r>
          </a:p>
          <a:p>
            <a:pPr lvl="0"/>
            <a:r>
              <a:rPr lang="en-US" sz="2000" dirty="0" smtClean="0"/>
              <a:t>Lost Book Money will buy promotional materials to be used within the media center.</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ordered?</a:t>
            </a:r>
            <a:endParaRPr lang="en-US" dirty="0"/>
          </a:p>
        </p:txBody>
      </p:sp>
      <p:sp>
        <p:nvSpPr>
          <p:cNvPr id="3" name="Content Placeholder 2"/>
          <p:cNvSpPr>
            <a:spLocks noGrp="1"/>
          </p:cNvSpPr>
          <p:nvPr>
            <p:ph idx="1"/>
          </p:nvPr>
        </p:nvSpPr>
        <p:spPr/>
        <p:txBody>
          <a:bodyPr/>
          <a:lstStyle/>
          <a:p>
            <a:r>
              <a:rPr lang="en-US" dirty="0" smtClean="0"/>
              <a:t>Go to </a:t>
            </a:r>
            <a:r>
              <a:rPr lang="en-US" dirty="0" err="1" smtClean="0"/>
              <a:t>Titlewave</a:t>
            </a:r>
            <a:r>
              <a:rPr lang="en-US" dirty="0" smtClean="0"/>
              <a:t> to see!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Budget</a:t>
            </a:r>
            <a:endParaRPr lang="en-US" dirty="0"/>
          </a:p>
        </p:txBody>
      </p:sp>
      <p:graphicFrame>
        <p:nvGraphicFramePr>
          <p:cNvPr id="4" name="Content Placeholder 3"/>
          <p:cNvGraphicFramePr>
            <a:graphicFrameLocks noGrp="1"/>
          </p:cNvGraphicFramePr>
          <p:nvPr>
            <p:ph idx="1"/>
          </p:nvPr>
        </p:nvGraphicFramePr>
        <p:xfrm>
          <a:off x="612775" y="1600200"/>
          <a:ext cx="8153400" cy="1854200"/>
        </p:xfrm>
        <a:graphic>
          <a:graphicData uri="http://schemas.openxmlformats.org/drawingml/2006/table">
            <a:tbl>
              <a:tblPr firstRow="1" bandRow="1">
                <a:tableStyleId>{5C22544A-7EE6-4342-B048-85BDC9FD1C3A}</a:tableStyleId>
              </a:tblPr>
              <a:tblGrid>
                <a:gridCol w="4076700"/>
                <a:gridCol w="4076700"/>
              </a:tblGrid>
              <a:tr h="370840">
                <a:tc>
                  <a:txBody>
                    <a:bodyPr/>
                    <a:lstStyle/>
                    <a:p>
                      <a:r>
                        <a:rPr lang="en-US" dirty="0" smtClean="0"/>
                        <a:t>Products/Supplies</a:t>
                      </a:r>
                      <a:endParaRPr lang="en-US" dirty="0"/>
                    </a:p>
                  </a:txBody>
                  <a:tcPr marL="90593" marR="90593"/>
                </a:tc>
                <a:tc>
                  <a:txBody>
                    <a:bodyPr/>
                    <a:lstStyle/>
                    <a:p>
                      <a:r>
                        <a:rPr lang="en-US" dirty="0" smtClean="0"/>
                        <a:t>Cost</a:t>
                      </a:r>
                      <a:endParaRPr lang="en-US" dirty="0"/>
                    </a:p>
                  </a:txBody>
                  <a:tcPr marL="90593" marR="90593"/>
                </a:tc>
              </a:tr>
              <a:tr h="370840">
                <a:tc>
                  <a:txBody>
                    <a:bodyPr/>
                    <a:lstStyle/>
                    <a:p>
                      <a:r>
                        <a:rPr lang="en-US" dirty="0" smtClean="0"/>
                        <a:t>Follett (Books)</a:t>
                      </a:r>
                      <a:endParaRPr lang="en-US" dirty="0"/>
                    </a:p>
                  </a:txBody>
                  <a:tcPr marL="90593" marR="90593"/>
                </a:tc>
                <a:tc>
                  <a:txBody>
                    <a:bodyPr/>
                    <a:lstStyle/>
                    <a:p>
                      <a:endParaRPr lang="en-US" dirty="0"/>
                    </a:p>
                  </a:txBody>
                  <a:tcPr marL="90593" marR="90593"/>
                </a:tc>
              </a:tr>
              <a:tr h="370840">
                <a:tc>
                  <a:txBody>
                    <a:bodyPr/>
                    <a:lstStyle/>
                    <a:p>
                      <a:r>
                        <a:rPr lang="en-US" dirty="0" err="1" smtClean="0"/>
                        <a:t>Demco</a:t>
                      </a:r>
                      <a:r>
                        <a:rPr lang="en-US" dirty="0" smtClean="0"/>
                        <a:t> (Supplies for Processing)</a:t>
                      </a:r>
                      <a:endParaRPr lang="en-US" dirty="0"/>
                    </a:p>
                  </a:txBody>
                  <a:tcPr marL="90593" marR="90593"/>
                </a:tc>
                <a:tc>
                  <a:txBody>
                    <a:bodyPr/>
                    <a:lstStyle/>
                    <a:p>
                      <a:endParaRPr lang="en-US" dirty="0"/>
                    </a:p>
                  </a:txBody>
                  <a:tcPr marL="90593" marR="90593"/>
                </a:tc>
              </a:tr>
              <a:tr h="370840">
                <a:tc>
                  <a:txBody>
                    <a:bodyPr/>
                    <a:lstStyle/>
                    <a:p>
                      <a:r>
                        <a:rPr lang="en-US" dirty="0" smtClean="0"/>
                        <a:t>EBSCO (Magazine Orders</a:t>
                      </a:r>
                      <a:endParaRPr lang="en-US" dirty="0"/>
                    </a:p>
                  </a:txBody>
                  <a:tcPr marL="90593" marR="90593"/>
                </a:tc>
                <a:tc>
                  <a:txBody>
                    <a:bodyPr/>
                    <a:lstStyle/>
                    <a:p>
                      <a:endParaRPr lang="en-US" dirty="0"/>
                    </a:p>
                  </a:txBody>
                  <a:tcPr marL="90593" marR="90593"/>
                </a:tc>
              </a:tr>
              <a:tr h="370840">
                <a:tc>
                  <a:txBody>
                    <a:bodyPr/>
                    <a:lstStyle/>
                    <a:p>
                      <a:endParaRPr lang="en-US" dirty="0"/>
                    </a:p>
                  </a:txBody>
                  <a:tcPr marL="90593" marR="90593"/>
                </a:tc>
                <a:tc>
                  <a:txBody>
                    <a:bodyPr/>
                    <a:lstStyle/>
                    <a:p>
                      <a:r>
                        <a:rPr lang="en-US" dirty="0" smtClean="0"/>
                        <a:t>Grand Total:  $</a:t>
                      </a:r>
                      <a:endParaRPr lang="en-US" dirty="0"/>
                    </a:p>
                  </a:txBody>
                  <a:tcPr marL="90593" marR="90593"/>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Circulation statistics will be kept to see if the circulation increases after new books are received.  Through this data the PTA and the school administration will be kept updated of the success of the new books and will help build their confidence in designating money to the media center.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Donham</a:t>
            </a:r>
            <a:r>
              <a:rPr lang="en-US" dirty="0" smtClean="0"/>
              <a:t>, J. (2008). </a:t>
            </a:r>
            <a:r>
              <a:rPr lang="en-US" i="1" dirty="0" smtClean="0"/>
              <a:t>Enhancing teaching and learning: A leadership guide for school library media specialists.</a:t>
            </a:r>
            <a:r>
              <a:rPr lang="en-US" dirty="0" smtClean="0"/>
              <a:t> New York: Neal-Schuman Publishers, Inc.</a:t>
            </a:r>
          </a:p>
          <a:p>
            <a:r>
              <a:rPr lang="en-US" dirty="0" smtClean="0"/>
              <a:t>Libraries, A. A. (1998). </a:t>
            </a:r>
            <a:r>
              <a:rPr lang="en-US" i="1" dirty="0" smtClean="0"/>
              <a:t>Information Power: Building Partnerships for Learning.</a:t>
            </a:r>
            <a:r>
              <a:rPr lang="en-US" dirty="0" smtClean="0"/>
              <a:t> Chicago: American Library Association.</a:t>
            </a:r>
          </a:p>
          <a:p>
            <a:r>
              <a:rPr lang="en-US" dirty="0" smtClean="0"/>
              <a:t>Small, R. V., J. Snyder, and K. Parker. (2009). </a:t>
            </a:r>
            <a:r>
              <a:rPr lang="en-US" i="1" dirty="0" smtClean="0"/>
              <a:t>The impact of New York’s school libraries on student achievement and motivation: Phase I.</a:t>
            </a:r>
            <a:r>
              <a:rPr lang="en-US" dirty="0" smtClean="0"/>
              <a:t> </a:t>
            </a:r>
            <a:r>
              <a:rPr lang="en-US" i="1" dirty="0" smtClean="0"/>
              <a:t>School Library Media Research</a:t>
            </a:r>
            <a:r>
              <a:rPr lang="en-US" dirty="0" smtClean="0"/>
              <a:t> 12. </a:t>
            </a:r>
            <a:r>
              <a:rPr lang="en-US" u="sng" dirty="0" smtClean="0">
                <a:solidFill>
                  <a:schemeClr val="accent6">
                    <a:lumMod val="60000"/>
                    <a:lumOff val="40000"/>
                  </a:schemeClr>
                </a:solidFill>
                <a:hlinkClick r:id="rId3"/>
              </a:rPr>
              <a:t>www.ala.org/ala/mgrps/divs/aasl/aaslpubsandjournals/slmrb/slmrcontents/volume12/small.cfm</a:t>
            </a:r>
            <a:r>
              <a:rPr lang="en-US" dirty="0" smtClean="0">
                <a:solidFill>
                  <a:schemeClr val="accent6">
                    <a:lumMod val="60000"/>
                    <a:lumOff val="40000"/>
                  </a:schemeClr>
                </a:solidFill>
              </a:rPr>
              <a:t> </a:t>
            </a:r>
            <a:r>
              <a:rPr lang="en-US" dirty="0" smtClean="0"/>
              <a:t>(retrieved: Jan. 4, 2010).</a:t>
            </a:r>
          </a:p>
          <a:p>
            <a:pPr>
              <a:buNone/>
            </a:pPr>
            <a:endParaRPr lang="en-US" dirty="0" smtClean="0"/>
          </a:p>
          <a:p>
            <a:r>
              <a:rPr lang="en-US" dirty="0" smtClean="0"/>
              <a:t>EBSCO </a:t>
            </a:r>
            <a:r>
              <a:rPr lang="en-US" dirty="0" smtClean="0"/>
              <a:t>Magazine</a:t>
            </a:r>
            <a:r>
              <a:rPr lang="en-US" dirty="0" smtClean="0"/>
              <a:t> </a:t>
            </a:r>
          </a:p>
          <a:p>
            <a:r>
              <a:rPr lang="en-US" dirty="0" smtClean="0"/>
              <a:t>DEMCO Magazine</a:t>
            </a:r>
          </a:p>
          <a:p>
            <a:pPr>
              <a:buNone/>
            </a:pPr>
            <a:endParaRPr lang="en-US" dirty="0" smtClean="0"/>
          </a:p>
          <a:p>
            <a:r>
              <a:rPr lang="en-US" dirty="0" err="1" smtClean="0"/>
              <a:t>Titlewave</a:t>
            </a:r>
            <a:r>
              <a:rPr lang="en-US" dirty="0" smtClean="0"/>
              <a:t> (Resource of Follett)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smtClean="0"/>
          </a:p>
        </p:txBody>
      </p:sp>
      <p:sp>
        <p:nvSpPr>
          <p:cNvPr id="3075" name="Content Placeholder 2"/>
          <p:cNvSpPr>
            <a:spLocks noGrp="1"/>
          </p:cNvSpPr>
          <p:nvPr>
            <p:ph idx="1"/>
          </p:nvPr>
        </p:nvSpPr>
        <p:spPr/>
        <p:txBody>
          <a:bodyPr/>
          <a:lstStyle/>
          <a:p>
            <a:pPr algn="ctr">
              <a:buFont typeface="Arial" charset="0"/>
              <a:buNone/>
            </a:pPr>
            <a:endParaRPr lang="en-US" smtClean="0"/>
          </a:p>
        </p:txBody>
      </p:sp>
      <p:sp>
        <p:nvSpPr>
          <p:cNvPr id="4" name="Rectangle 3"/>
          <p:cNvSpPr/>
          <p:nvPr/>
        </p:nvSpPr>
        <p:spPr>
          <a:xfrm>
            <a:off x="1369426" y="2286000"/>
            <a:ext cx="6405151" cy="1754326"/>
          </a:xfrm>
          <a:prstGeom prst="rect">
            <a:avLst/>
          </a:prstGeom>
          <a:noFill/>
        </p:spPr>
        <p:txBody>
          <a:bodyPr>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MEDIA CENTER</a:t>
            </a:r>
          </a:p>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BUDGET PROPOSAL</a:t>
            </a:r>
          </a:p>
        </p:txBody>
      </p:sp>
      <p:pic>
        <p:nvPicPr>
          <p:cNvPr id="3077" name="Picture 2" descr="C:\Documents and Settings\shimeks\Local Settings\Temporary Internet Files\Content.IE5\UMMT5XYL\MCj04404240000[1].wmf"/>
          <p:cNvPicPr>
            <a:picLocks noChangeAspect="1" noChangeArrowheads="1"/>
          </p:cNvPicPr>
          <p:nvPr/>
        </p:nvPicPr>
        <p:blipFill>
          <a:blip r:embed="rId3" cstate="print"/>
          <a:srcRect/>
          <a:stretch>
            <a:fillRect/>
          </a:stretch>
        </p:blipFill>
        <p:spPr bwMode="auto">
          <a:xfrm>
            <a:off x="6345238" y="4376738"/>
            <a:ext cx="1827212" cy="1506537"/>
          </a:xfrm>
          <a:prstGeom prst="rect">
            <a:avLst/>
          </a:prstGeom>
          <a:noFill/>
          <a:ln w="9525">
            <a:noFill/>
            <a:miter lim="800000"/>
            <a:headEnd/>
            <a:tailEnd/>
          </a:ln>
        </p:spPr>
      </p:pic>
      <p:pic>
        <p:nvPicPr>
          <p:cNvPr id="3078" name="Picture 3" descr="C:\Documents and Settings\shimeks\Local Settings\Temporary Internet Files\Content.IE5\UMMT5XYL\MCj04404240000[1].wmf"/>
          <p:cNvPicPr>
            <a:picLocks noChangeAspect="1" noChangeArrowheads="1"/>
          </p:cNvPicPr>
          <p:nvPr/>
        </p:nvPicPr>
        <p:blipFill>
          <a:blip r:embed="rId3" cstate="print"/>
          <a:srcRect/>
          <a:stretch>
            <a:fillRect/>
          </a:stretch>
        </p:blipFill>
        <p:spPr bwMode="auto">
          <a:xfrm>
            <a:off x="887413" y="4433888"/>
            <a:ext cx="1827212" cy="150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School Information</a:t>
            </a:r>
          </a:p>
        </p:txBody>
      </p:sp>
      <p:sp>
        <p:nvSpPr>
          <p:cNvPr id="4099" name="Content Placeholder 2"/>
          <p:cNvSpPr>
            <a:spLocks noGrp="1"/>
          </p:cNvSpPr>
          <p:nvPr>
            <p:ph idx="1"/>
          </p:nvPr>
        </p:nvSpPr>
        <p:spPr/>
        <p:txBody>
          <a:bodyPr/>
          <a:lstStyle/>
          <a:p>
            <a:r>
              <a:rPr lang="en-US" smtClean="0"/>
              <a:t>Public School</a:t>
            </a:r>
          </a:p>
          <a:p>
            <a:r>
              <a:rPr lang="en-US" smtClean="0"/>
              <a:t>Located in Cambridge, Maryland</a:t>
            </a:r>
          </a:p>
          <a:p>
            <a:r>
              <a:rPr lang="en-US" smtClean="0"/>
              <a:t>Approximately 500 students</a:t>
            </a:r>
          </a:p>
          <a:p>
            <a:r>
              <a:rPr lang="en-US" smtClean="0"/>
              <a:t>Serves Prek thru Fifth Grades</a:t>
            </a:r>
          </a:p>
          <a:p>
            <a:r>
              <a:rPr lang="en-US" smtClean="0"/>
              <a:t>All students (except PreK) receive 45 minutes of media instruction once a week</a:t>
            </a:r>
          </a:p>
          <a:p>
            <a:r>
              <a:rPr lang="en-US" smtClean="0"/>
              <a:t>Students check out books, learn media skills, keyboarding, and computer skills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 Data</a:t>
            </a:r>
            <a:endParaRPr lang="en-US" dirty="0"/>
          </a:p>
        </p:txBody>
      </p:sp>
      <p:pic>
        <p:nvPicPr>
          <p:cNvPr id="4" name="Content Placeholder 3" descr="GSImgtmp9D9E.gif"/>
          <p:cNvPicPr>
            <a:picLocks noGrp="1" noChangeAspect="1"/>
          </p:cNvPicPr>
          <p:nvPr>
            <p:ph idx="1"/>
          </p:nvPr>
        </p:nvPicPr>
        <p:blipFill>
          <a:blip r:embed="rId3" cstate="print"/>
          <a:stretch>
            <a:fillRect/>
          </a:stretch>
        </p:blipFill>
        <p:spPr>
          <a:xfrm>
            <a:off x="1238250" y="1811337"/>
            <a:ext cx="6667500" cy="42862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Concerns	</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At least the 5 past years, NO money has been allocated for the media center!</a:t>
            </a:r>
          </a:p>
          <a:p>
            <a:pPr fontAlgn="auto">
              <a:spcAft>
                <a:spcPts val="0"/>
              </a:spcAft>
              <a:buFont typeface="Arial" pitchFamily="34" charset="0"/>
              <a:buChar char="•"/>
              <a:defRPr/>
            </a:pPr>
            <a:r>
              <a:rPr lang="en-US" dirty="0" smtClean="0"/>
              <a:t>The only money available to purchase books has come from: lost book fund, donations, and profits from Scholastic Book Fairs. (About $1,000 -$2,000 yearly)</a:t>
            </a:r>
          </a:p>
          <a:p>
            <a:pPr fontAlgn="auto">
              <a:spcAft>
                <a:spcPts val="0"/>
              </a:spcAft>
              <a:buFont typeface="Arial" pitchFamily="34" charset="0"/>
              <a:buChar char="•"/>
              <a:defRPr/>
            </a:pPr>
            <a:r>
              <a:rPr lang="en-US" dirty="0" smtClean="0"/>
              <a:t>The past two years the County awarded two schools annually $30,000 to update collections.  These funds have been cut and Sandy Hill did not receive any of these monies.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COLLECTION DATA</a:t>
            </a:r>
          </a:p>
        </p:txBody>
      </p:sp>
      <p:sp>
        <p:nvSpPr>
          <p:cNvPr id="6147" name="Content Placeholder 2"/>
          <p:cNvSpPr>
            <a:spLocks noGrp="1"/>
          </p:cNvSpPr>
          <p:nvPr>
            <p:ph idx="1"/>
          </p:nvPr>
        </p:nvSpPr>
        <p:spPr/>
        <p:txBody>
          <a:bodyPr/>
          <a:lstStyle/>
          <a:p>
            <a:r>
              <a:rPr lang="en-US" dirty="0" smtClean="0"/>
              <a:t>A collection analysis was run to determine the age of the collection.  The average age of the collection is 1988.</a:t>
            </a:r>
          </a:p>
          <a:p>
            <a:r>
              <a:rPr lang="en-US" dirty="0" smtClean="0"/>
              <a:t>Non-fiction ranges between 1976 -1997</a:t>
            </a:r>
          </a:p>
          <a:p>
            <a:r>
              <a:rPr lang="en-US" dirty="0" smtClean="0"/>
              <a:t>Fiction averages 1988</a:t>
            </a:r>
          </a:p>
          <a:p>
            <a:r>
              <a:rPr lang="en-US" dirty="0" smtClean="0"/>
              <a:t>Biography averages 1984</a:t>
            </a:r>
          </a:p>
          <a:p>
            <a:r>
              <a:rPr lang="en-US" dirty="0" smtClean="0"/>
              <a:t>Everybody books averages 1982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Age of Sections</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each section equal?</a:t>
            </a:r>
            <a:endParaRPr lang="en-US" dirty="0"/>
          </a:p>
        </p:txBody>
      </p:sp>
      <p:graphicFrame>
        <p:nvGraphicFramePr>
          <p:cNvPr id="6" name="Content Placeholder 5"/>
          <p:cNvGraphicFramePr>
            <a:graphicFrameLocks noGrp="1"/>
          </p:cNvGraphicFramePr>
          <p:nvPr>
            <p:ph idx="1"/>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19458" name="Chart 3"/>
          <p:cNvPicPr>
            <a:picLocks noChangeArrowheads="1"/>
          </p:cNvPicPr>
          <p:nvPr/>
        </p:nvPicPr>
        <p:blipFill>
          <a:blip r:embed="rId4" cstate="print"/>
          <a:srcRect/>
          <a:stretch>
            <a:fillRect/>
          </a:stretch>
        </p:blipFill>
        <p:spPr bwMode="auto">
          <a:xfrm>
            <a:off x="228600" y="1295400"/>
            <a:ext cx="84582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Sad Story of the Non-fiction</a:t>
            </a:r>
            <a:endParaRPr lang="en-US" dirty="0"/>
          </a:p>
        </p:txBody>
      </p:sp>
      <p:pic>
        <p:nvPicPr>
          <p:cNvPr id="1026" name="Chart 5"/>
          <p:cNvPicPr>
            <a:picLocks noChangeArrowheads="1"/>
          </p:cNvPicPr>
          <p:nvPr/>
        </p:nvPicPr>
        <p:blipFill>
          <a:blip r:embed="rId3" cstate="print"/>
          <a:srcRect/>
          <a:stretch>
            <a:fillRect/>
          </a:stretch>
        </p:blipFill>
        <p:spPr bwMode="auto">
          <a:xfrm>
            <a:off x="914400" y="1905000"/>
            <a:ext cx="73914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46</TotalTime>
  <Words>507</Words>
  <Application>Microsoft Office PowerPoint</Application>
  <PresentationFormat>On-screen Show (4:3)</PresentationFormat>
  <Paragraphs>76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Slide 1</vt:lpstr>
      <vt:lpstr>Slide 2</vt:lpstr>
      <vt:lpstr>School Information</vt:lpstr>
      <vt:lpstr>SIT Data</vt:lpstr>
      <vt:lpstr>Concerns </vt:lpstr>
      <vt:lpstr>COLLECTION DATA</vt:lpstr>
      <vt:lpstr>Average Age of Sections</vt:lpstr>
      <vt:lpstr>Is each section equal?</vt:lpstr>
      <vt:lpstr>The Sad Story of the Non-fiction</vt:lpstr>
      <vt:lpstr>CIRCULATION </vt:lpstr>
      <vt:lpstr>The fiction section is busy!</vt:lpstr>
      <vt:lpstr>Action Plan</vt:lpstr>
      <vt:lpstr>What we ordered?</vt:lpstr>
      <vt:lpstr>Our Budget</vt:lpstr>
      <vt:lpstr>Evaluation</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 Douglas</dc:creator>
  <cp:lastModifiedBy>Katie Douglas</cp:lastModifiedBy>
  <cp:revision>4</cp:revision>
  <dcterms:created xsi:type="dcterms:W3CDTF">2010-04-08T00:34:40Z</dcterms:created>
  <dcterms:modified xsi:type="dcterms:W3CDTF">2010-04-08T01:21:27Z</dcterms:modified>
</cp:coreProperties>
</file>