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2"/>
  </p:sldMasterIdLst>
  <p:handoutMasterIdLst>
    <p:handoutMasterId r:id="rId17"/>
  </p:handoutMasterIdLst>
  <p:sldIdLst>
    <p:sldId id="269" r:id="rId3"/>
    <p:sldId id="268" r:id="rId4"/>
    <p:sldId id="266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67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CF09"/>
    <a:srgbClr val="5E1D10"/>
    <a:srgbClr val="4D4D4D"/>
    <a:srgbClr val="B0AC00"/>
    <a:srgbClr val="D5E1E7"/>
    <a:srgbClr val="FFCC66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3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69B421-5CAE-48D9-8F01-977D48241A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27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990600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14600"/>
            <a:ext cx="7772400" cy="6858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76900" y="838200"/>
            <a:ext cx="16383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838200"/>
            <a:ext cx="47625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752600"/>
            <a:ext cx="3200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752600"/>
            <a:ext cx="3200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6553200" cy="4343400"/>
          </a:xfrm>
        </p:spPr>
        <p:txBody>
          <a:bodyPr/>
          <a:lstStyle>
            <a:lvl1pPr>
              <a:buFontTx/>
              <a:buNone/>
              <a:defRPr>
                <a:solidFill>
                  <a:schemeClr val="tx1"/>
                </a:solidFill>
                <a:latin typeface="+mn-lt"/>
              </a:defRPr>
            </a:lvl1pPr>
            <a:lvl2pPr>
              <a:buFontTx/>
              <a:buNone/>
              <a:defRPr sz="1600">
                <a:solidFill>
                  <a:schemeClr val="tx1"/>
                </a:solidFill>
                <a:latin typeface="+mn-lt"/>
              </a:defRPr>
            </a:lvl2pPr>
            <a:lvl3pPr>
              <a:buFontTx/>
              <a:buNone/>
              <a:defRPr sz="1600">
                <a:solidFill>
                  <a:schemeClr val="tx1"/>
                </a:solidFill>
                <a:latin typeface="+mn-lt"/>
              </a:defRPr>
            </a:lvl3pPr>
            <a:lvl4pPr>
              <a:buFontTx/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>
              <a:buFontTx/>
              <a:buNone/>
              <a:defRPr sz="16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838200"/>
            <a:ext cx="6553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Your Topic Goes Here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6553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Your Subtopics Go Here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accent1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D5E1E7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accent1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31.xml"/><Relationship Id="rId7" Type="http://schemas.openxmlformats.org/officeDocument/2006/relationships/oleObject" Target="../embeddings/oleObject8.bin"/><Relationship Id="rId2" Type="http://schemas.openxmlformats.org/officeDocument/2006/relationships/tags" Target="../tags/tag30.xml"/><Relationship Id="rId1" Type="http://schemas.openxmlformats.org/officeDocument/2006/relationships/vmlDrawing" Target="../drawings/vmlDrawing8.v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35.xml"/><Relationship Id="rId7" Type="http://schemas.openxmlformats.org/officeDocument/2006/relationships/oleObject" Target="../embeddings/oleObject9.bin"/><Relationship Id="rId2" Type="http://schemas.openxmlformats.org/officeDocument/2006/relationships/tags" Target="../tags/tag34.xml"/><Relationship Id="rId1" Type="http://schemas.openxmlformats.org/officeDocument/2006/relationships/vmlDrawing" Target="../drawings/vmlDrawing9.v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37.xml"/><Relationship Id="rId4" Type="http://schemas.openxmlformats.org/officeDocument/2006/relationships/tags" Target="../tags/tag36.xml"/><Relationship Id="rId9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39.xml"/><Relationship Id="rId7" Type="http://schemas.openxmlformats.org/officeDocument/2006/relationships/oleObject" Target="../embeddings/oleObject10.bin"/><Relationship Id="rId2" Type="http://schemas.openxmlformats.org/officeDocument/2006/relationships/tags" Target="../tags/tag38.xml"/><Relationship Id="rId1" Type="http://schemas.openxmlformats.org/officeDocument/2006/relationships/vmlDrawing" Target="../drawings/vmlDrawing10.v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41.xml"/><Relationship Id="rId4" Type="http://schemas.openxmlformats.org/officeDocument/2006/relationships/tags" Target="../tags/tag40.xml"/><Relationship Id="rId9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43.xml"/><Relationship Id="rId7" Type="http://schemas.openxmlformats.org/officeDocument/2006/relationships/oleObject" Target="../embeddings/oleObject11.bin"/><Relationship Id="rId2" Type="http://schemas.openxmlformats.org/officeDocument/2006/relationships/tags" Target="../tags/tag42.xml"/><Relationship Id="rId1" Type="http://schemas.openxmlformats.org/officeDocument/2006/relationships/vmlDrawing" Target="../drawings/vmlDrawing11.v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45.xml"/><Relationship Id="rId4" Type="http://schemas.openxmlformats.org/officeDocument/2006/relationships/tags" Target="../tags/tag44.xml"/><Relationship Id="rId9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7.xml"/><Relationship Id="rId7" Type="http://schemas.openxmlformats.org/officeDocument/2006/relationships/oleObject" Target="../embeddings/oleObject2.bin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1.xml"/><Relationship Id="rId7" Type="http://schemas.openxmlformats.org/officeDocument/2006/relationships/oleObject" Target="../embeddings/oleObject3.bin"/><Relationship Id="rId2" Type="http://schemas.openxmlformats.org/officeDocument/2006/relationships/tags" Target="../tags/tag10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13.xml"/><Relationship Id="rId4" Type="http://schemas.openxmlformats.org/officeDocument/2006/relationships/tags" Target="../tags/tag12.xml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5.xml"/><Relationship Id="rId7" Type="http://schemas.openxmlformats.org/officeDocument/2006/relationships/oleObject" Target="../embeddings/oleObject4.bin"/><Relationship Id="rId2" Type="http://schemas.openxmlformats.org/officeDocument/2006/relationships/tags" Target="../tags/tag14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17.xml"/><Relationship Id="rId4" Type="http://schemas.openxmlformats.org/officeDocument/2006/relationships/tags" Target="../tags/tag16.xml"/><Relationship Id="rId9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9.xml"/><Relationship Id="rId7" Type="http://schemas.openxmlformats.org/officeDocument/2006/relationships/oleObject" Target="../embeddings/oleObject5.bin"/><Relationship Id="rId2" Type="http://schemas.openxmlformats.org/officeDocument/2006/relationships/tags" Target="../tags/tag18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21.xml"/><Relationship Id="rId4" Type="http://schemas.openxmlformats.org/officeDocument/2006/relationships/tags" Target="../tags/tag20.xml"/><Relationship Id="rId9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23.xml"/><Relationship Id="rId7" Type="http://schemas.openxmlformats.org/officeDocument/2006/relationships/oleObject" Target="../embeddings/oleObject6.bin"/><Relationship Id="rId2" Type="http://schemas.openxmlformats.org/officeDocument/2006/relationships/tags" Target="../tags/tag22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9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27.xml"/><Relationship Id="rId7" Type="http://schemas.openxmlformats.org/officeDocument/2006/relationships/oleObject" Target="../embeddings/oleObject7.bin"/><Relationship Id="rId2" Type="http://schemas.openxmlformats.org/officeDocument/2006/relationships/tags" Target="../tags/tag26.xml"/><Relationship Id="rId1" Type="http://schemas.openxmlformats.org/officeDocument/2006/relationships/vmlDrawing" Target="../drawings/vmlDrawing7.v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29.xml"/><Relationship Id="rId4" Type="http://schemas.openxmlformats.org/officeDocument/2006/relationships/tags" Target="../tags/tag28.xm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Your Attitude Towards Reading</a:t>
            </a:r>
            <a:endParaRPr lang="en-US" dirty="0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667000"/>
            <a:ext cx="7772400" cy="533400"/>
          </a:xfrm>
        </p:spPr>
        <p:txBody>
          <a:bodyPr/>
          <a:lstStyle/>
          <a:p>
            <a:r>
              <a:rPr lang="en-US" dirty="0" smtClean="0"/>
              <a:t>Pre-Unit Activity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favorite subject is reading.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670002431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7" name="TPAnswers"/>
          <p:cNvSpPr>
            <a:spLocks noGrp="1" noChangeArrowheads="1"/>
          </p:cNvSpPr>
          <p:nvPr>
            <p:ph idx="1"/>
            <p:custDataLst>
              <p:tags r:id="rId4"/>
            </p:custDataLst>
          </p:nvPr>
        </p:nvSpPr>
        <p:spPr/>
        <p:txBody>
          <a:bodyPr>
            <a:noAutofit/>
          </a:bodyPr>
          <a:lstStyle/>
          <a:p>
            <a:pPr marL="457200" indent="-457200">
              <a:spcAft>
                <a:spcPts val="0"/>
              </a:spcAft>
              <a:buFontTx/>
              <a:buAutoNum type="arabicPeriod"/>
            </a:pPr>
            <a:r>
              <a:rPr lang="en-US" dirty="0" smtClean="0"/>
              <a:t>Always</a:t>
            </a:r>
          </a:p>
          <a:p>
            <a:pPr marL="457200" indent="-457200">
              <a:spcAft>
                <a:spcPts val="0"/>
              </a:spcAft>
              <a:buFontTx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Sometimes</a:t>
            </a:r>
          </a:p>
          <a:p>
            <a:pPr marL="457200" indent="-457200">
              <a:spcAft>
                <a:spcPts val="0"/>
              </a:spcAft>
              <a:buFontTx/>
              <a:buAutoNum type="arabicPeriod"/>
            </a:pPr>
            <a:r>
              <a:rPr lang="en-US" dirty="0" smtClean="0"/>
              <a:t>Rarely</a:t>
            </a:r>
          </a:p>
          <a:p>
            <a:pPr marL="457200" indent="-457200">
              <a:spcAft>
                <a:spcPts val="0"/>
              </a:spcAft>
              <a:buFontTx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Never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ResponseGrid"/>
          <p:cNvGrpSpPr/>
          <p:nvPr>
            <p:custDataLst>
              <p:tags r:id="rId5"/>
            </p:custDataLst>
          </p:nvPr>
        </p:nvGrpSpPr>
        <p:grpSpPr>
          <a:xfrm>
            <a:off x="6705600" y="76200"/>
            <a:ext cx="1981200" cy="762000"/>
            <a:chOff x="7874000" y="4572000"/>
            <a:chExt cx="1270000" cy="1016000"/>
          </a:xfrm>
        </p:grpSpPr>
        <p:pic>
          <p:nvPicPr>
            <p:cNvPr id="3" name="RG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4000" y="4572000"/>
              <a:ext cx="1270000" cy="1016000"/>
            </a:xfrm>
            <a:prstGeom prst="rect">
              <a:avLst/>
            </a:prstGeom>
          </p:spPr>
        </p:pic>
        <p:sp>
          <p:nvSpPr>
            <p:cNvPr id="4" name="RGTransText"/>
            <p:cNvSpPr txBox="1"/>
            <p:nvPr/>
          </p:nvSpPr>
          <p:spPr>
            <a:xfrm>
              <a:off x="7874000" y="5080000"/>
              <a:ext cx="1270000" cy="5080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pPr algn="ctr"/>
              <a:r>
                <a:rPr lang="en-US" sz="900" b="1" smtClean="0">
                  <a:solidFill>
                    <a:srgbClr val="000000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Response Grid</a:t>
              </a:r>
              <a:endParaRPr lang="en-US" sz="900" b="1">
                <a:solidFill>
                  <a:srgbClr val="000000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153446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enjoy checking out books in the library.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017240243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7" name="TPAnswers"/>
          <p:cNvSpPr>
            <a:spLocks noGrp="1" noChangeArrowheads="1"/>
          </p:cNvSpPr>
          <p:nvPr>
            <p:ph idx="1"/>
            <p:custDataLst>
              <p:tags r:id="rId4"/>
            </p:custDataLst>
          </p:nvPr>
        </p:nvSpPr>
        <p:spPr/>
        <p:txBody>
          <a:bodyPr>
            <a:noAutofit/>
          </a:bodyPr>
          <a:lstStyle/>
          <a:p>
            <a:pPr marL="457200" indent="-457200">
              <a:spcAft>
                <a:spcPts val="0"/>
              </a:spcAft>
              <a:buFontTx/>
              <a:buAutoNum type="arabicPeriod"/>
            </a:pPr>
            <a:r>
              <a:rPr lang="en-US" dirty="0" smtClean="0"/>
              <a:t>Always</a:t>
            </a:r>
          </a:p>
          <a:p>
            <a:pPr marL="457200" indent="-457200">
              <a:spcAft>
                <a:spcPts val="0"/>
              </a:spcAft>
              <a:buFontTx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Sometimes</a:t>
            </a:r>
          </a:p>
          <a:p>
            <a:pPr marL="457200" indent="-457200">
              <a:spcAft>
                <a:spcPts val="0"/>
              </a:spcAft>
              <a:buFontTx/>
              <a:buAutoNum type="arabicPeriod"/>
            </a:pPr>
            <a:r>
              <a:rPr lang="en-US" dirty="0" smtClean="0"/>
              <a:t>Rarely</a:t>
            </a:r>
          </a:p>
          <a:p>
            <a:pPr marL="457200" indent="-457200">
              <a:spcAft>
                <a:spcPts val="0"/>
              </a:spcAft>
              <a:buFontTx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Never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ResponseGrid"/>
          <p:cNvGrpSpPr/>
          <p:nvPr>
            <p:custDataLst>
              <p:tags r:id="rId5"/>
            </p:custDataLst>
          </p:nvPr>
        </p:nvGrpSpPr>
        <p:grpSpPr>
          <a:xfrm>
            <a:off x="6705600" y="76200"/>
            <a:ext cx="1981200" cy="762000"/>
            <a:chOff x="7874000" y="4572000"/>
            <a:chExt cx="1270000" cy="1016000"/>
          </a:xfrm>
        </p:grpSpPr>
        <p:pic>
          <p:nvPicPr>
            <p:cNvPr id="3" name="RG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4000" y="4572000"/>
              <a:ext cx="1270000" cy="1016000"/>
            </a:xfrm>
            <a:prstGeom prst="rect">
              <a:avLst/>
            </a:prstGeom>
          </p:spPr>
        </p:pic>
        <p:sp>
          <p:nvSpPr>
            <p:cNvPr id="4" name="RGTransText"/>
            <p:cNvSpPr txBox="1"/>
            <p:nvPr/>
          </p:nvSpPr>
          <p:spPr>
            <a:xfrm>
              <a:off x="7874000" y="5080000"/>
              <a:ext cx="1270000" cy="5080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pPr algn="ctr"/>
              <a:r>
                <a:rPr lang="en-US" sz="900" b="1" smtClean="0">
                  <a:solidFill>
                    <a:srgbClr val="000000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Response Grid</a:t>
              </a:r>
              <a:endParaRPr lang="en-US" sz="900" b="1">
                <a:solidFill>
                  <a:srgbClr val="000000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313836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favorite type of book is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412122298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ResponseGrid"/>
          <p:cNvGrpSpPr/>
          <p:nvPr>
            <p:custDataLst>
              <p:tags r:id="rId4"/>
            </p:custDataLst>
          </p:nvPr>
        </p:nvGrpSpPr>
        <p:grpSpPr>
          <a:xfrm>
            <a:off x="6705600" y="76200"/>
            <a:ext cx="1981200" cy="762000"/>
            <a:chOff x="7874000" y="4572000"/>
            <a:chExt cx="1270000" cy="1016000"/>
          </a:xfrm>
        </p:grpSpPr>
        <p:pic>
          <p:nvPicPr>
            <p:cNvPr id="3" name="RG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4000" y="4572000"/>
              <a:ext cx="1270000" cy="1016000"/>
            </a:xfrm>
            <a:prstGeom prst="rect">
              <a:avLst/>
            </a:prstGeom>
          </p:spPr>
        </p:pic>
        <p:sp>
          <p:nvSpPr>
            <p:cNvPr id="4" name="RGTransText"/>
            <p:cNvSpPr txBox="1"/>
            <p:nvPr/>
          </p:nvSpPr>
          <p:spPr>
            <a:xfrm>
              <a:off x="7874000" y="5080000"/>
              <a:ext cx="1270000" cy="5080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pPr algn="ctr"/>
              <a:r>
                <a:rPr lang="en-US" sz="900" b="1" smtClean="0">
                  <a:solidFill>
                    <a:srgbClr val="000000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Response Grid</a:t>
              </a:r>
              <a:endParaRPr lang="en-US" sz="900" b="1">
                <a:solidFill>
                  <a:srgbClr val="000000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</p:grpSp>
      <p:sp>
        <p:nvSpPr>
          <p:cNvPr id="21507" name="TPAnswers"/>
          <p:cNvSpPr>
            <a:spLocks noGrp="1" noChangeArrowheads="1"/>
          </p:cNvSpPr>
          <p:nvPr>
            <p:ph idx="1"/>
            <p:custDataLst>
              <p:tags r:id="rId5"/>
            </p:custDataLst>
          </p:nvPr>
        </p:nvSpPr>
        <p:spPr/>
        <p:txBody>
          <a:bodyPr>
            <a:noAutofit/>
          </a:bodyPr>
          <a:lstStyle/>
          <a:p>
            <a:pPr marL="457200" indent="-457200">
              <a:spcAft>
                <a:spcPts val="0"/>
              </a:spcAft>
              <a:buFontTx/>
              <a:buAutoNum type="arabicPeriod"/>
            </a:pPr>
            <a:r>
              <a:rPr lang="en-US" dirty="0" smtClean="0"/>
              <a:t>Fiction </a:t>
            </a:r>
          </a:p>
          <a:p>
            <a:pPr marL="457200" indent="-457200">
              <a:spcAft>
                <a:spcPts val="0"/>
              </a:spcAft>
              <a:buFontTx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Non-fiction</a:t>
            </a:r>
          </a:p>
          <a:p>
            <a:pPr marL="457200" indent="-457200">
              <a:spcAft>
                <a:spcPts val="0"/>
              </a:spcAft>
              <a:buFontTx/>
              <a:buAutoNum type="arabicPeriod"/>
            </a:pPr>
            <a:r>
              <a:rPr lang="en-US" dirty="0" smtClean="0"/>
              <a:t>Picture Books</a:t>
            </a:r>
          </a:p>
          <a:p>
            <a:pPr marL="457200" indent="-457200">
              <a:spcAft>
                <a:spcPts val="0"/>
              </a:spcAft>
              <a:buFontTx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Biographies</a:t>
            </a:r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91399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have met a famous author before.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798809186"/>
              </p:ext>
            </p:extLst>
          </p:nvPr>
        </p:nvGraphicFramePr>
        <p:xfrm>
          <a:off x="2514600" y="2133600"/>
          <a:ext cx="46101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Chart" r:id="rId7" imgW="4610100" imgH="4114800" progId="MSGraph.Chart.8">
                  <p:embed followColorScheme="full"/>
                </p:oleObj>
              </mc:Choice>
              <mc:Fallback>
                <p:oleObj name="Chart" r:id="rId7" imgW="4610100" imgH="41148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14600" y="2133600"/>
                        <a:ext cx="4610100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idx="1"/>
            <p:custDataLst>
              <p:tags r:id="rId4"/>
            </p:custDataLst>
          </p:nvPr>
        </p:nvSpPr>
        <p:spPr/>
        <p:txBody>
          <a:bodyPr>
            <a:noAutofit/>
          </a:bodyPr>
          <a:lstStyle/>
          <a:p>
            <a:pPr marL="457200" indent="-457200">
              <a:spcAft>
                <a:spcPts val="0"/>
              </a:spcAft>
              <a:buFontTx/>
              <a:buAutoNum type="arabicPeriod"/>
            </a:pPr>
            <a:r>
              <a:rPr lang="en-US" dirty="0" smtClean="0"/>
              <a:t>Yes</a:t>
            </a:r>
          </a:p>
          <a:p>
            <a:pPr marL="457200" indent="-457200">
              <a:spcAft>
                <a:spcPts val="0"/>
              </a:spcAft>
              <a:buFontTx/>
              <a:buAutoNum type="arabicPeriod"/>
            </a:pPr>
            <a:r>
              <a:rPr lang="en-US" dirty="0" smtClean="0"/>
              <a:t>No</a:t>
            </a:r>
            <a:endParaRPr lang="en-US" dirty="0"/>
          </a:p>
        </p:txBody>
      </p:sp>
      <p:grpSp>
        <p:nvGrpSpPr>
          <p:cNvPr id="7" name="ResponseGrid"/>
          <p:cNvGrpSpPr/>
          <p:nvPr>
            <p:custDataLst>
              <p:tags r:id="rId5"/>
            </p:custDataLst>
          </p:nvPr>
        </p:nvGrpSpPr>
        <p:grpSpPr>
          <a:xfrm>
            <a:off x="6477000" y="1371600"/>
            <a:ext cx="2209800" cy="1016000"/>
            <a:chOff x="7874000" y="4572000"/>
            <a:chExt cx="1270000" cy="1016000"/>
          </a:xfrm>
        </p:grpSpPr>
        <p:pic>
          <p:nvPicPr>
            <p:cNvPr id="5" name="RG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4000" y="4572000"/>
              <a:ext cx="1270000" cy="1016000"/>
            </a:xfrm>
            <a:prstGeom prst="rect">
              <a:avLst/>
            </a:prstGeom>
          </p:spPr>
        </p:pic>
        <p:sp>
          <p:nvSpPr>
            <p:cNvPr id="6" name="RGTransText"/>
            <p:cNvSpPr txBox="1"/>
            <p:nvPr/>
          </p:nvSpPr>
          <p:spPr>
            <a:xfrm>
              <a:off x="7874000" y="5080000"/>
              <a:ext cx="1270000" cy="5080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pPr algn="ctr"/>
              <a:r>
                <a:rPr lang="en-US" sz="900" b="1" smtClean="0">
                  <a:solidFill>
                    <a:srgbClr val="000000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Response Grid</a:t>
              </a:r>
              <a:endParaRPr lang="en-US" sz="900" b="1">
                <a:solidFill>
                  <a:srgbClr val="000000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185118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62400" y="3459163"/>
            <a:ext cx="5181600" cy="884237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Thank you for taking my survey!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 tell the truth.  I do not know your answers but I will have data from the turning points results.</a:t>
            </a:r>
          </a:p>
          <a:p>
            <a:r>
              <a:rPr lang="en-US" dirty="0" smtClean="0"/>
              <a:t>We are going to take this survey before our unit and then after.  I would like to see if I have helped you to enjoy reading more than before.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 read in my spare time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102063391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7" name="TPAnswers"/>
          <p:cNvSpPr>
            <a:spLocks noGrp="1" noChangeArrowheads="1"/>
          </p:cNvSpPr>
          <p:nvPr>
            <p:ph idx="1"/>
            <p:custDataLst>
              <p:tags r:id="rId4"/>
            </p:custDataLst>
          </p:nvPr>
        </p:nvSpPr>
        <p:spPr/>
        <p:txBody>
          <a:bodyPr>
            <a:noAutofit/>
          </a:bodyPr>
          <a:lstStyle/>
          <a:p>
            <a:pPr marL="457200" indent="-457200">
              <a:spcAft>
                <a:spcPts val="0"/>
              </a:spcAft>
              <a:buFontTx/>
              <a:buAutoNum type="arabicPeriod"/>
            </a:pPr>
            <a:r>
              <a:rPr lang="en-US" dirty="0" smtClean="0"/>
              <a:t>Always</a:t>
            </a:r>
          </a:p>
          <a:p>
            <a:pPr marL="457200" indent="-457200">
              <a:spcAft>
                <a:spcPts val="0"/>
              </a:spcAft>
              <a:buFontTx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Sometimes</a:t>
            </a:r>
          </a:p>
          <a:p>
            <a:pPr marL="457200" indent="-457200">
              <a:spcAft>
                <a:spcPts val="0"/>
              </a:spcAft>
              <a:buFontTx/>
              <a:buAutoNum type="arabicPeriod"/>
            </a:pPr>
            <a:r>
              <a:rPr lang="en-US" dirty="0" smtClean="0"/>
              <a:t>Rarely</a:t>
            </a:r>
          </a:p>
          <a:p>
            <a:pPr marL="457200" indent="-457200">
              <a:spcAft>
                <a:spcPts val="0"/>
              </a:spcAft>
              <a:buFontTx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Never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ResponseGrid"/>
          <p:cNvGrpSpPr/>
          <p:nvPr>
            <p:custDataLst>
              <p:tags r:id="rId5"/>
            </p:custDataLst>
          </p:nvPr>
        </p:nvGrpSpPr>
        <p:grpSpPr>
          <a:xfrm>
            <a:off x="6400800" y="228600"/>
            <a:ext cx="2057400" cy="762000"/>
            <a:chOff x="7874000" y="4572000"/>
            <a:chExt cx="1270000" cy="1016000"/>
          </a:xfrm>
        </p:grpSpPr>
        <p:pic>
          <p:nvPicPr>
            <p:cNvPr id="3" name="RG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4000" y="4572000"/>
              <a:ext cx="1270000" cy="1016000"/>
            </a:xfrm>
            <a:prstGeom prst="rect">
              <a:avLst/>
            </a:prstGeom>
          </p:spPr>
        </p:pic>
        <p:sp>
          <p:nvSpPr>
            <p:cNvPr id="4" name="RGTransText"/>
            <p:cNvSpPr txBox="1"/>
            <p:nvPr/>
          </p:nvSpPr>
          <p:spPr>
            <a:xfrm>
              <a:off x="7874000" y="5080000"/>
              <a:ext cx="1270000" cy="5080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pPr algn="ctr"/>
              <a:r>
                <a:rPr lang="en-US" sz="900" b="1" smtClean="0">
                  <a:solidFill>
                    <a:srgbClr val="000000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Response Grid</a:t>
              </a:r>
              <a:endParaRPr lang="en-US" sz="900" b="1">
                <a:solidFill>
                  <a:srgbClr val="000000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 like to receive books as a present.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491923959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7" name="TPAnswers"/>
          <p:cNvSpPr>
            <a:spLocks noGrp="1" noChangeArrowheads="1"/>
          </p:cNvSpPr>
          <p:nvPr>
            <p:ph idx="1"/>
            <p:custDataLst>
              <p:tags r:id="rId4"/>
            </p:custDataLst>
          </p:nvPr>
        </p:nvSpPr>
        <p:spPr/>
        <p:txBody>
          <a:bodyPr>
            <a:noAutofit/>
          </a:bodyPr>
          <a:lstStyle/>
          <a:p>
            <a:pPr marL="457200" indent="-457200">
              <a:spcAft>
                <a:spcPts val="0"/>
              </a:spcAft>
              <a:buFontTx/>
              <a:buAutoNum type="arabicPeriod"/>
            </a:pPr>
            <a:r>
              <a:rPr lang="en-US" dirty="0" smtClean="0"/>
              <a:t>Always</a:t>
            </a:r>
          </a:p>
          <a:p>
            <a:pPr marL="457200" indent="-457200">
              <a:spcAft>
                <a:spcPts val="0"/>
              </a:spcAft>
              <a:buFontTx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Sometimes</a:t>
            </a:r>
          </a:p>
          <a:p>
            <a:pPr marL="457200" indent="-457200">
              <a:spcAft>
                <a:spcPts val="0"/>
              </a:spcAft>
              <a:buFontTx/>
              <a:buAutoNum type="arabicPeriod"/>
            </a:pPr>
            <a:r>
              <a:rPr lang="en-US" dirty="0" smtClean="0"/>
              <a:t>Rarely</a:t>
            </a:r>
          </a:p>
          <a:p>
            <a:pPr marL="457200" indent="-457200">
              <a:spcAft>
                <a:spcPts val="0"/>
              </a:spcAft>
              <a:buFontTx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Never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ResponseGrid"/>
          <p:cNvGrpSpPr/>
          <p:nvPr>
            <p:custDataLst>
              <p:tags r:id="rId5"/>
            </p:custDataLst>
          </p:nvPr>
        </p:nvGrpSpPr>
        <p:grpSpPr>
          <a:xfrm>
            <a:off x="6705600" y="76200"/>
            <a:ext cx="1981200" cy="762000"/>
            <a:chOff x="7874000" y="4572000"/>
            <a:chExt cx="1270000" cy="1016000"/>
          </a:xfrm>
        </p:grpSpPr>
        <p:pic>
          <p:nvPicPr>
            <p:cNvPr id="3" name="RG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4000" y="4572000"/>
              <a:ext cx="1270000" cy="1016000"/>
            </a:xfrm>
            <a:prstGeom prst="rect">
              <a:avLst/>
            </a:prstGeom>
          </p:spPr>
        </p:pic>
        <p:sp>
          <p:nvSpPr>
            <p:cNvPr id="4" name="RGTransText"/>
            <p:cNvSpPr txBox="1"/>
            <p:nvPr/>
          </p:nvSpPr>
          <p:spPr>
            <a:xfrm>
              <a:off x="7874000" y="5080000"/>
              <a:ext cx="1270000" cy="5080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pPr algn="ctr"/>
              <a:r>
                <a:rPr lang="en-US" sz="900" b="1" smtClean="0">
                  <a:solidFill>
                    <a:srgbClr val="000000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Response Grid</a:t>
              </a:r>
              <a:endParaRPr lang="en-US" sz="900" b="1">
                <a:solidFill>
                  <a:srgbClr val="000000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2424167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 like to choose what I read.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57562952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7" name="TPAnswers"/>
          <p:cNvSpPr>
            <a:spLocks noGrp="1" noChangeArrowheads="1"/>
          </p:cNvSpPr>
          <p:nvPr>
            <p:ph idx="1"/>
            <p:custDataLst>
              <p:tags r:id="rId4"/>
            </p:custDataLst>
          </p:nvPr>
        </p:nvSpPr>
        <p:spPr/>
        <p:txBody>
          <a:bodyPr>
            <a:noAutofit/>
          </a:bodyPr>
          <a:lstStyle/>
          <a:p>
            <a:pPr marL="457200" indent="-457200">
              <a:spcAft>
                <a:spcPts val="0"/>
              </a:spcAft>
              <a:buFontTx/>
              <a:buAutoNum type="arabicPeriod"/>
            </a:pPr>
            <a:r>
              <a:rPr lang="en-US" dirty="0" smtClean="0"/>
              <a:t>Always</a:t>
            </a:r>
          </a:p>
          <a:p>
            <a:pPr marL="457200" indent="-457200">
              <a:spcAft>
                <a:spcPts val="0"/>
              </a:spcAft>
              <a:buFontTx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Sometimes</a:t>
            </a:r>
          </a:p>
          <a:p>
            <a:pPr marL="457200" indent="-457200">
              <a:spcAft>
                <a:spcPts val="0"/>
              </a:spcAft>
              <a:buFontTx/>
              <a:buAutoNum type="arabicPeriod"/>
            </a:pPr>
            <a:r>
              <a:rPr lang="en-US" dirty="0" smtClean="0"/>
              <a:t>Rarely</a:t>
            </a:r>
          </a:p>
          <a:p>
            <a:pPr marL="457200" indent="-457200">
              <a:spcAft>
                <a:spcPts val="0"/>
              </a:spcAft>
              <a:buFontTx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Never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ResponseGrid"/>
          <p:cNvGrpSpPr/>
          <p:nvPr>
            <p:custDataLst>
              <p:tags r:id="rId5"/>
            </p:custDataLst>
          </p:nvPr>
        </p:nvGrpSpPr>
        <p:grpSpPr>
          <a:xfrm>
            <a:off x="6705600" y="76200"/>
            <a:ext cx="1981200" cy="762000"/>
            <a:chOff x="7874000" y="4572000"/>
            <a:chExt cx="1270000" cy="1016000"/>
          </a:xfrm>
        </p:grpSpPr>
        <p:pic>
          <p:nvPicPr>
            <p:cNvPr id="3" name="RG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4000" y="4572000"/>
              <a:ext cx="1270000" cy="1016000"/>
            </a:xfrm>
            <a:prstGeom prst="rect">
              <a:avLst/>
            </a:prstGeom>
          </p:spPr>
        </p:pic>
        <p:sp>
          <p:nvSpPr>
            <p:cNvPr id="4" name="RGTransText"/>
            <p:cNvSpPr txBox="1"/>
            <p:nvPr/>
          </p:nvSpPr>
          <p:spPr>
            <a:xfrm>
              <a:off x="7874000" y="5080000"/>
              <a:ext cx="1270000" cy="5080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pPr algn="ctr"/>
              <a:r>
                <a:rPr lang="en-US" sz="900" b="1" smtClean="0">
                  <a:solidFill>
                    <a:srgbClr val="000000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Response Grid</a:t>
              </a:r>
              <a:endParaRPr lang="en-US" sz="900" b="1">
                <a:solidFill>
                  <a:srgbClr val="000000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273029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 like to read on rainy days.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663310010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7" name="TPAnswers"/>
          <p:cNvSpPr>
            <a:spLocks noGrp="1" noChangeArrowheads="1"/>
          </p:cNvSpPr>
          <p:nvPr>
            <p:ph idx="1"/>
            <p:custDataLst>
              <p:tags r:id="rId4"/>
            </p:custDataLst>
          </p:nvPr>
        </p:nvSpPr>
        <p:spPr/>
        <p:txBody>
          <a:bodyPr>
            <a:noAutofit/>
          </a:bodyPr>
          <a:lstStyle/>
          <a:p>
            <a:pPr marL="457200" indent="-457200">
              <a:spcAft>
                <a:spcPts val="0"/>
              </a:spcAft>
              <a:buFontTx/>
              <a:buAutoNum type="arabicPeriod"/>
            </a:pPr>
            <a:r>
              <a:rPr lang="en-US" dirty="0" smtClean="0"/>
              <a:t>Always</a:t>
            </a:r>
          </a:p>
          <a:p>
            <a:pPr marL="457200" indent="-457200">
              <a:spcAft>
                <a:spcPts val="0"/>
              </a:spcAft>
              <a:buFontTx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Sometimes</a:t>
            </a:r>
          </a:p>
          <a:p>
            <a:pPr marL="457200" indent="-457200">
              <a:spcAft>
                <a:spcPts val="0"/>
              </a:spcAft>
              <a:buFontTx/>
              <a:buAutoNum type="arabicPeriod"/>
            </a:pPr>
            <a:r>
              <a:rPr lang="en-US" dirty="0" smtClean="0"/>
              <a:t>Rarely</a:t>
            </a:r>
          </a:p>
          <a:p>
            <a:pPr marL="457200" indent="-457200">
              <a:spcAft>
                <a:spcPts val="0"/>
              </a:spcAft>
              <a:buFontTx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Never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ResponseGrid"/>
          <p:cNvGrpSpPr/>
          <p:nvPr>
            <p:custDataLst>
              <p:tags r:id="rId5"/>
            </p:custDataLst>
          </p:nvPr>
        </p:nvGrpSpPr>
        <p:grpSpPr>
          <a:xfrm>
            <a:off x="6705600" y="76200"/>
            <a:ext cx="1981200" cy="762000"/>
            <a:chOff x="7874000" y="4572000"/>
            <a:chExt cx="1270000" cy="1016000"/>
          </a:xfrm>
        </p:grpSpPr>
        <p:pic>
          <p:nvPicPr>
            <p:cNvPr id="3" name="RG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4000" y="4572000"/>
              <a:ext cx="1270000" cy="1016000"/>
            </a:xfrm>
            <a:prstGeom prst="rect">
              <a:avLst/>
            </a:prstGeom>
          </p:spPr>
        </p:pic>
        <p:sp>
          <p:nvSpPr>
            <p:cNvPr id="4" name="RGTransText"/>
            <p:cNvSpPr txBox="1"/>
            <p:nvPr/>
          </p:nvSpPr>
          <p:spPr>
            <a:xfrm>
              <a:off x="7874000" y="5080000"/>
              <a:ext cx="1270000" cy="5080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pPr algn="ctr"/>
              <a:r>
                <a:rPr lang="en-US" sz="900" b="1" smtClean="0">
                  <a:solidFill>
                    <a:srgbClr val="000000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Response Grid</a:t>
              </a:r>
              <a:endParaRPr lang="en-US" sz="900" b="1">
                <a:solidFill>
                  <a:srgbClr val="000000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97066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 rather play video games than read.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570566740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7" name="TPAnswers"/>
          <p:cNvSpPr>
            <a:spLocks noGrp="1" noChangeArrowheads="1"/>
          </p:cNvSpPr>
          <p:nvPr>
            <p:ph idx="1"/>
            <p:custDataLst>
              <p:tags r:id="rId4"/>
            </p:custDataLst>
          </p:nvPr>
        </p:nvSpPr>
        <p:spPr/>
        <p:txBody>
          <a:bodyPr>
            <a:noAutofit/>
          </a:bodyPr>
          <a:lstStyle/>
          <a:p>
            <a:pPr marL="457200" indent="-457200">
              <a:spcAft>
                <a:spcPts val="0"/>
              </a:spcAft>
              <a:buFontTx/>
              <a:buAutoNum type="arabicPeriod"/>
            </a:pPr>
            <a:r>
              <a:rPr lang="en-US" dirty="0" smtClean="0"/>
              <a:t>Always</a:t>
            </a:r>
          </a:p>
          <a:p>
            <a:pPr marL="457200" indent="-457200">
              <a:spcAft>
                <a:spcPts val="0"/>
              </a:spcAft>
              <a:buFontTx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Sometimes</a:t>
            </a:r>
          </a:p>
          <a:p>
            <a:pPr marL="457200" indent="-457200">
              <a:spcAft>
                <a:spcPts val="0"/>
              </a:spcAft>
              <a:buFontTx/>
              <a:buAutoNum type="arabicPeriod"/>
            </a:pPr>
            <a:r>
              <a:rPr lang="en-US" dirty="0" smtClean="0"/>
              <a:t>Rarely</a:t>
            </a:r>
          </a:p>
          <a:p>
            <a:pPr marL="457200" indent="-457200">
              <a:spcAft>
                <a:spcPts val="0"/>
              </a:spcAft>
              <a:buFontTx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Never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ResponseGrid"/>
          <p:cNvGrpSpPr/>
          <p:nvPr>
            <p:custDataLst>
              <p:tags r:id="rId5"/>
            </p:custDataLst>
          </p:nvPr>
        </p:nvGrpSpPr>
        <p:grpSpPr>
          <a:xfrm>
            <a:off x="6705600" y="76200"/>
            <a:ext cx="1981200" cy="762000"/>
            <a:chOff x="7874000" y="4572000"/>
            <a:chExt cx="1270000" cy="1016000"/>
          </a:xfrm>
        </p:grpSpPr>
        <p:pic>
          <p:nvPicPr>
            <p:cNvPr id="3" name="RG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4000" y="4572000"/>
              <a:ext cx="1270000" cy="1016000"/>
            </a:xfrm>
            <a:prstGeom prst="rect">
              <a:avLst/>
            </a:prstGeom>
          </p:spPr>
        </p:pic>
        <p:sp>
          <p:nvSpPr>
            <p:cNvPr id="4" name="RGTransText"/>
            <p:cNvSpPr txBox="1"/>
            <p:nvPr/>
          </p:nvSpPr>
          <p:spPr>
            <a:xfrm>
              <a:off x="7874000" y="5080000"/>
              <a:ext cx="1270000" cy="5080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pPr algn="ctr"/>
              <a:r>
                <a:rPr lang="en-US" sz="900" b="1" smtClean="0">
                  <a:solidFill>
                    <a:srgbClr val="000000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Response Grid</a:t>
              </a:r>
              <a:endParaRPr lang="en-US" sz="900" b="1">
                <a:solidFill>
                  <a:srgbClr val="000000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314010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 enjoy starting new books.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663875968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7" name="TPAnswers"/>
          <p:cNvSpPr>
            <a:spLocks noGrp="1" noChangeArrowheads="1"/>
          </p:cNvSpPr>
          <p:nvPr>
            <p:ph idx="1"/>
            <p:custDataLst>
              <p:tags r:id="rId4"/>
            </p:custDataLst>
          </p:nvPr>
        </p:nvSpPr>
        <p:spPr/>
        <p:txBody>
          <a:bodyPr>
            <a:noAutofit/>
          </a:bodyPr>
          <a:lstStyle/>
          <a:p>
            <a:pPr marL="457200" indent="-457200">
              <a:spcAft>
                <a:spcPts val="0"/>
              </a:spcAft>
              <a:buFontTx/>
              <a:buAutoNum type="arabicPeriod"/>
            </a:pPr>
            <a:r>
              <a:rPr lang="en-US" dirty="0" smtClean="0"/>
              <a:t>Always</a:t>
            </a:r>
          </a:p>
          <a:p>
            <a:pPr marL="457200" indent="-457200">
              <a:spcAft>
                <a:spcPts val="0"/>
              </a:spcAft>
              <a:buFontTx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Sometimes</a:t>
            </a:r>
          </a:p>
          <a:p>
            <a:pPr marL="457200" indent="-457200">
              <a:spcAft>
                <a:spcPts val="0"/>
              </a:spcAft>
              <a:buFontTx/>
              <a:buAutoNum type="arabicPeriod"/>
            </a:pPr>
            <a:r>
              <a:rPr lang="en-US" dirty="0" smtClean="0"/>
              <a:t>Rarely</a:t>
            </a:r>
          </a:p>
          <a:p>
            <a:pPr marL="457200" indent="-457200">
              <a:spcAft>
                <a:spcPts val="0"/>
              </a:spcAft>
              <a:buFontTx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Never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ResponseGrid"/>
          <p:cNvGrpSpPr/>
          <p:nvPr>
            <p:custDataLst>
              <p:tags r:id="rId5"/>
            </p:custDataLst>
          </p:nvPr>
        </p:nvGrpSpPr>
        <p:grpSpPr>
          <a:xfrm>
            <a:off x="6705600" y="76200"/>
            <a:ext cx="1981200" cy="762000"/>
            <a:chOff x="7874000" y="4572000"/>
            <a:chExt cx="1270000" cy="1016000"/>
          </a:xfrm>
        </p:grpSpPr>
        <p:pic>
          <p:nvPicPr>
            <p:cNvPr id="3" name="RG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4000" y="4572000"/>
              <a:ext cx="1270000" cy="1016000"/>
            </a:xfrm>
            <a:prstGeom prst="rect">
              <a:avLst/>
            </a:prstGeom>
          </p:spPr>
        </p:pic>
        <p:sp>
          <p:nvSpPr>
            <p:cNvPr id="4" name="RGTransText"/>
            <p:cNvSpPr txBox="1"/>
            <p:nvPr/>
          </p:nvSpPr>
          <p:spPr>
            <a:xfrm>
              <a:off x="7874000" y="5080000"/>
              <a:ext cx="1270000" cy="5080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pPr algn="ctr"/>
              <a:r>
                <a:rPr lang="en-US" sz="900" b="1" smtClean="0">
                  <a:solidFill>
                    <a:srgbClr val="000000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Response Grid</a:t>
              </a:r>
              <a:endParaRPr lang="en-US" sz="900" b="1">
                <a:solidFill>
                  <a:srgbClr val="000000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1659286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 learn from books.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714143612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7" name="TPAnswers"/>
          <p:cNvSpPr>
            <a:spLocks noGrp="1" noChangeArrowheads="1"/>
          </p:cNvSpPr>
          <p:nvPr>
            <p:ph idx="1"/>
            <p:custDataLst>
              <p:tags r:id="rId4"/>
            </p:custDataLst>
          </p:nvPr>
        </p:nvSpPr>
        <p:spPr/>
        <p:txBody>
          <a:bodyPr>
            <a:noAutofit/>
          </a:bodyPr>
          <a:lstStyle/>
          <a:p>
            <a:pPr marL="457200" indent="-457200">
              <a:spcAft>
                <a:spcPts val="0"/>
              </a:spcAft>
              <a:buFontTx/>
              <a:buAutoNum type="arabicPeriod"/>
            </a:pPr>
            <a:r>
              <a:rPr lang="en-US" dirty="0" smtClean="0"/>
              <a:t>Always</a:t>
            </a:r>
          </a:p>
          <a:p>
            <a:pPr marL="457200" indent="-457200">
              <a:spcAft>
                <a:spcPts val="0"/>
              </a:spcAft>
              <a:buFontTx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Sometimes</a:t>
            </a:r>
          </a:p>
          <a:p>
            <a:pPr marL="457200" indent="-457200">
              <a:spcAft>
                <a:spcPts val="0"/>
              </a:spcAft>
              <a:buFontTx/>
              <a:buAutoNum type="arabicPeriod"/>
            </a:pPr>
            <a:r>
              <a:rPr lang="en-US" dirty="0" smtClean="0"/>
              <a:t>Rarely</a:t>
            </a:r>
          </a:p>
          <a:p>
            <a:pPr marL="457200" indent="-457200">
              <a:spcAft>
                <a:spcPts val="0"/>
              </a:spcAft>
              <a:buFontTx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Never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ResponseGrid"/>
          <p:cNvGrpSpPr/>
          <p:nvPr>
            <p:custDataLst>
              <p:tags r:id="rId5"/>
            </p:custDataLst>
          </p:nvPr>
        </p:nvGrpSpPr>
        <p:grpSpPr>
          <a:xfrm>
            <a:off x="6705600" y="76200"/>
            <a:ext cx="1981200" cy="762000"/>
            <a:chOff x="7874000" y="4572000"/>
            <a:chExt cx="1270000" cy="1016000"/>
          </a:xfrm>
        </p:grpSpPr>
        <p:pic>
          <p:nvPicPr>
            <p:cNvPr id="3" name="RGShape"/>
            <p:cNvPicPr>
              <a:picLocks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4000" y="4572000"/>
              <a:ext cx="1270000" cy="1016000"/>
            </a:xfrm>
            <a:prstGeom prst="rect">
              <a:avLst/>
            </a:prstGeom>
          </p:spPr>
        </p:pic>
        <p:sp>
          <p:nvSpPr>
            <p:cNvPr id="4" name="RGTransText"/>
            <p:cNvSpPr txBox="1"/>
            <p:nvPr/>
          </p:nvSpPr>
          <p:spPr>
            <a:xfrm>
              <a:off x="7874000" y="5080000"/>
              <a:ext cx="1270000" cy="5080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pPr algn="ctr"/>
              <a:r>
                <a:rPr lang="en-US" sz="900" b="1" smtClean="0">
                  <a:solidFill>
                    <a:srgbClr val="000000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Tahoma"/>
                </a:rPr>
                <a:t>Response Grid</a:t>
              </a:r>
              <a:endParaRPr lang="en-US" sz="900" b="1">
                <a:solidFill>
                  <a:srgbClr val="000000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179029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4.0"/>
  <p:tag name="TPVERSION" val="2008"/>
  <p:tag name="PPVERSION" val="14.0"/>
  <p:tag name="TPFULLVERSION" val="4.3.1.1109"/>
  <p:tag name="DELIMITERS" val="3.1"/>
  <p:tag name="SHOWBARVISIBLE" val="True"/>
  <p:tag name="EXPANDSHOWBAR" val="True"/>
  <p:tag name="USESECONDARYMONITOR" val="True"/>
  <p:tag name="SAVECSVWITHSESSION" val="Tru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722948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GRIDFONTSIZE" val="12"/>
  <p:tag name="POLLINGCYCLE" val="2"/>
  <p:tag name="CHARTCOLORS" val="0"/>
  <p:tag name="CHARTLABELS" val="1"/>
  <p:tag name="RESETCHARTS" val="True"/>
  <p:tag name="INCLUDENONRESPONDERS" val="False"/>
  <p:tag name="MULTIRESPDIVISOR" val="1"/>
  <p:tag name="INCLUDEPPT" val="True"/>
  <p:tag name="ALLOWUSERFEEDBACK" val="True"/>
  <p:tag name="CORRECTPOINTVALUE" val="1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F1B6E5126F247D0ADD9DA1647AC522B"/>
  <p:tag name="SLIDETYPE" val="Q"/>
  <p:tag name="DEMOGRAPHIC" val="False"/>
  <p:tag name="SPEEDSCORING" val="False"/>
  <p:tag name="INCORRECTPOINTVALUE" val="0"/>
  <p:tag name="ZEROBASED" val="False"/>
  <p:tag name="VALUEFORMAT" val="0%"/>
  <p:tag name="CORRECTPOINTVALUE" val="4"/>
  <p:tag name="ANSWERSALIAS" val="Always|smicln|Sometimes|smicln|Rarely|smicln|Never"/>
  <p:tag name="DELIMITERS" val="3.1"/>
  <p:tag name="SLIDEORDER" val="3"/>
  <p:tag name="SLIDEGUID" val="1826BC23711442B18D54E728A2976DC7"/>
  <p:tag name="QUESTIONALIAS" val="I like to choose what I read"/>
  <p:tag name="VALUES" val="No Value|smicln|No Value|smicln|No Value|smicln|No Val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29"/>
  <p:tag name="FONTSIZE" val="20"/>
  <p:tag name="BULLETTYPE" val="ppBulletArabicPeriod"/>
  <p:tag name="ANSWERTEXT" val="Always&#10;Sometimes&#10;Rarely&#10;Neve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GRID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F1B6E5126F247D0ADD9DA1647AC522B"/>
  <p:tag name="SLIDETYPE" val="Q"/>
  <p:tag name="DEMOGRAPHIC" val="False"/>
  <p:tag name="SPEEDSCORING" val="False"/>
  <p:tag name="INCORRECTPOINTVALUE" val="0"/>
  <p:tag name="ZEROBASED" val="False"/>
  <p:tag name="VALUEFORMAT" val="0%"/>
  <p:tag name="CORRECTPOINTVALUE" val="4"/>
  <p:tag name="ANSWERSALIAS" val="Always|smicln|Sometimes|smicln|Rarely|smicln|Never"/>
  <p:tag name="DELIMITERS" val="3.1"/>
  <p:tag name="SLIDEORDER" val="4"/>
  <p:tag name="SLIDEGUID" val="EE8641163B4B4B7CBBD203C8D7123C4E"/>
  <p:tag name="QUESTIONALIAS" val="I like to read on rainy days"/>
  <p:tag name="VALUES" val="No Value|smicln|No Value|smicln|No Value|smicln|No Val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29"/>
  <p:tag name="FONTSIZE" val="20"/>
  <p:tag name="BULLETTYPE" val="ppBulletArabicPeriod"/>
  <p:tag name="ANSWERTEXT" val="Always&#10;Sometimes&#10;Rarely&#10;Neve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GRID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F1B6E5126F247D0ADD9DA1647AC522B"/>
  <p:tag name="SLIDETYPE" val="Q"/>
  <p:tag name="DEMOGRAPHIC" val="False"/>
  <p:tag name="SPEEDSCORING" val="False"/>
  <p:tag name="INCORRECTPOINTVALUE" val="0"/>
  <p:tag name="ZEROBASED" val="False"/>
  <p:tag name="VALUEFORMAT" val="0%"/>
  <p:tag name="CORRECTPOINTVALUE" val="4"/>
  <p:tag name="ANSWERSALIAS" val="Always|smicln|Sometimes|smicln|Rarely|smicln|Never"/>
  <p:tag name="DELIMITERS" val="3.1"/>
  <p:tag name="SLIDEORDER" val="5"/>
  <p:tag name="SLIDEGUID" val="80BB8B53AF9B4F128232B61508DBAAA2"/>
  <p:tag name="QUESTIONALIAS" val="I rather play video games than read"/>
  <p:tag name="VALUES" val="No Value|smicln|No Value|smicln|No Value|smicln|No Val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EF1B6E5126F247D0ADD9DA1647AC522B"/>
  <p:tag name="SLIDEID" val="EF1B6E5126F247D0ADD9DA1647AC522B"/>
  <p:tag name="SLIDEORDER" val="1"/>
  <p:tag name="SLIDETYPE" val="Q"/>
  <p:tag name="DEMOGRAPHIC" val="False"/>
  <p:tag name="SPEEDSCORING" val="False"/>
  <p:tag name="INCORRECTPOINTVALUE" val="0"/>
  <p:tag name="ZEROBASED" val="False"/>
  <p:tag name="VALUEFORMAT" val="0%"/>
  <p:tag name="QUESTIONALIAS" val="I read in my spare time"/>
  <p:tag name="CORRECTPOINTVALUE" val="4"/>
  <p:tag name="ANSWERSALIAS" val="Always|smicln|Sometimes|smicln|Rarely|smicln|Never"/>
  <p:tag name="VALUES" val="No Value|smicln|No Value|smicln|No Value|smicln|No Val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29"/>
  <p:tag name="FONTSIZE" val="20"/>
  <p:tag name="BULLETTYPE" val="ppBulletArabicPeriod"/>
  <p:tag name="ANSWERTEXT" val="Always&#10;Sometimes&#10;Rarely&#10;Never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GRID" val="Tru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F1B6E5126F247D0ADD9DA1647AC522B"/>
  <p:tag name="SLIDETYPE" val="Q"/>
  <p:tag name="DEMOGRAPHIC" val="False"/>
  <p:tag name="SPEEDSCORING" val="False"/>
  <p:tag name="INCORRECTPOINTVALUE" val="0"/>
  <p:tag name="ZEROBASED" val="False"/>
  <p:tag name="VALUEFORMAT" val="0%"/>
  <p:tag name="CORRECTPOINTVALUE" val="4"/>
  <p:tag name="ANSWERSALIAS" val="Always|smicln|Sometimes|smicln|Rarely|smicln|Never"/>
  <p:tag name="DELIMITERS" val="3.1"/>
  <p:tag name="QUESTIONALIAS" val="I rather play video games than read"/>
  <p:tag name="SLIDEORDER" val="6"/>
  <p:tag name="SLIDEGUID" val="F4A7B07AED774AB5BE5204F3756B6E38"/>
  <p:tag name="VALUES" val="No Value|smicln|No Value|smicln|No Value|smicln|No Val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29"/>
  <p:tag name="FONTSIZE" val="20"/>
  <p:tag name="BULLETTYPE" val="ppBulletArabicPeriod"/>
  <p:tag name="ANSWERTEXT" val="Always&#10;Sometimes&#10;Rarely&#10;Never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GRID" val="Tru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F1B6E5126F247D0ADD9DA1647AC522B"/>
  <p:tag name="SLIDETYPE" val="Q"/>
  <p:tag name="DEMOGRAPHIC" val="False"/>
  <p:tag name="SPEEDSCORING" val="False"/>
  <p:tag name="INCORRECTPOINTVALUE" val="0"/>
  <p:tag name="ZEROBASED" val="False"/>
  <p:tag name="VALUEFORMAT" val="0%"/>
  <p:tag name="CORRECTPOINTVALUE" val="4"/>
  <p:tag name="ANSWERSALIAS" val="Always|smicln|Sometimes|smicln|Rarely|smicln|Never"/>
  <p:tag name="DELIMITERS" val="3.1"/>
  <p:tag name="SLIDEORDER" val="7"/>
  <p:tag name="SLIDEGUID" val="BCAE38465A7741398F3A70F3BCA27219"/>
  <p:tag name="VALUES" val="No Value|smicln|No Value|smicln|No Value|smicln|No Value"/>
  <p:tag name="QUESTIONALIAS" val="I learn from books.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29"/>
  <p:tag name="FONTSIZE" val="20"/>
  <p:tag name="BULLETTYPE" val="ppBulletArabicPeriod"/>
  <p:tag name="ANSWERTEXT" val="Always&#10;Sometimes&#10;Rarely&#10;Never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GRID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F1B6E5126F247D0ADD9DA1647AC522B"/>
  <p:tag name="SLIDETYPE" val="Q"/>
  <p:tag name="DEMOGRAPHIC" val="False"/>
  <p:tag name="SPEEDSCORING" val="False"/>
  <p:tag name="INCORRECTPOINTVALUE" val="0"/>
  <p:tag name="ZEROBASED" val="False"/>
  <p:tag name="VALUEFORMAT" val="0%"/>
  <p:tag name="CORRECTPOINTVALUE" val="4"/>
  <p:tag name="ANSWERSALIAS" val="Always|smicln|Sometimes|smicln|Rarely|smicln|Never"/>
  <p:tag name="DELIMITERS" val="3.1"/>
  <p:tag name="SLIDEORDER" val="8"/>
  <p:tag name="SLIDEGUID" val="78A310C0E75A40BAB8DA634E668D4F11"/>
  <p:tag name="VALUES" val="No Value|smicln|No Value|smicln|No Value|smicln|No Value"/>
  <p:tag name="QUESTIONALIAS" val="My favorite subject is reading.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29"/>
  <p:tag name="FONTSIZE" val="20"/>
  <p:tag name="BULLETTYPE" val="ppBulletArabicPeriod"/>
  <p:tag name="ANSWERTEXT" val="Always&#10;Sometimes&#10;Rarely&#10;Never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GRID" val="Tru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F1B6E5126F247D0ADD9DA1647AC522B"/>
  <p:tag name="SLIDETYPE" val="Q"/>
  <p:tag name="DEMOGRAPHIC" val="False"/>
  <p:tag name="SPEEDSCORING" val="False"/>
  <p:tag name="INCORRECTPOINTVALUE" val="0"/>
  <p:tag name="ZEROBASED" val="False"/>
  <p:tag name="VALUEFORMAT" val="0%"/>
  <p:tag name="CORRECTPOINTVALUE" val="4"/>
  <p:tag name="ANSWERSALIAS" val="Always|smicln|Sometimes|smicln|Rarely|smicln|Never"/>
  <p:tag name="DELIMITERS" val="3.1"/>
  <p:tag name="SLIDEORDER" val="9"/>
  <p:tag name="SLIDEGUID" val="1F5948E12E5D40DEBC9CC5DE34135D47"/>
  <p:tag name="VALUES" val="No Value|smicln|No Value|smicln|No Value|smicln|No Value"/>
  <p:tag name="QUESTIONALIAS" val="I enjoy checking out books in the library.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29"/>
  <p:tag name="FONTSIZE" val="20"/>
  <p:tag name="BULLETTYPE" val="ppBulletArabicPeriod"/>
  <p:tag name="ANSWERTEXT" val="Always&#10;Sometimes&#10;Rarely&#10;Never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GRID" val="Tru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F1B6E5126F247D0ADD9DA1647AC522B"/>
  <p:tag name="SLIDETYPE" val="Q"/>
  <p:tag name="DEMOGRAPHIC" val="False"/>
  <p:tag name="SPEEDSCORING" val="False"/>
  <p:tag name="INCORRECTPOINTVALUE" val="0"/>
  <p:tag name="ZEROBASED" val="False"/>
  <p:tag name="VALUEFORMAT" val="0%"/>
  <p:tag name="CORRECTPOINTVALUE" val="4"/>
  <p:tag name="DELIMITERS" val="3.1"/>
  <p:tag name="SLIDEORDER" val="10"/>
  <p:tag name="SLIDEGUID" val="FFEF41CC51AD4AE39BCBFCADD135AAC4"/>
  <p:tag name="QUESTIONALIAS" val="My favorite type of book is"/>
  <p:tag name="ANSWERSALIAS" val="Fiction |smicln|Non-fiction|smicln|Picture Books|smicln|Biographies"/>
  <p:tag name="VALUES" val="No Value|smicln|No Value|smicln|No Value|smicln|No Valu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29"/>
  <p:tag name="FONTSIZE" val="20"/>
  <p:tag name="BULLETTYPE" val="ppBulletArabicPeriod"/>
  <p:tag name="ANSWERTEXT" val="Always&#10;Sometimes&#10;Rarely&#10;Never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GRID" val="Tru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6"/>
  <p:tag name="FONTSIZE" val="20"/>
  <p:tag name="BULLETTYPE" val="ppBulletArabicPeriod"/>
  <p:tag name="ANSWERTEXT" val="Fiction &#10;Non-fiction&#10;Picture Books&#10;Biographies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SLIDEGUID" val="7239EFF6808447769F70C07DAF18A872"/>
  <p:tag name="SLIDEID" val="7239EFF6808447769F70C07DAF18A872"/>
  <p:tag name="SLIDEORDER" val="1"/>
  <p:tag name="SLIDETYPE" val="Q"/>
  <p:tag name="DEMOGRAPHIC" val="False"/>
  <p:tag name="SPEEDSCORING" val="False"/>
  <p:tag name="INCORRECTPOINTVALUE" val="0"/>
  <p:tag name="ZEROBASED" val="False"/>
  <p:tag name="VALUEFORMAT" val="0%"/>
  <p:tag name="QUESTIONALIAS" val="I have met a famous author before."/>
  <p:tag name="CORRECTPOINTVALUE" val="2"/>
  <p:tag name="ANSWERSALIAS" val="Yes|smicln|No"/>
  <p:tag name="VALUES" val="No Value|smicln|No Valu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2"/>
  <p:tag name="TEXTLENGTH" val="6"/>
  <p:tag name="FONTSIZE" val="20"/>
  <p:tag name="BULLETTYPE" val="ppBulletArabicPeriod"/>
  <p:tag name="ANSWERTEXT" val="Yes&#10;No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GRI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GRID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F1B6E5126F247D0ADD9DA1647AC522B"/>
  <p:tag name="SLIDETYPE" val="Q"/>
  <p:tag name="DEMOGRAPHIC" val="False"/>
  <p:tag name="SPEEDSCORING" val="False"/>
  <p:tag name="INCORRECTPOINTVALUE" val="0"/>
  <p:tag name="ZEROBASED" val="False"/>
  <p:tag name="VALUEFORMAT" val="0%"/>
  <p:tag name="CORRECTPOINTVALUE" val="4"/>
  <p:tag name="SLIDEORDER" val="2"/>
  <p:tag name="SLIDEGUID" val="04CDE9672925450D81675161FE0DFF7B"/>
  <p:tag name="ANSWERSALIAS" val="Always|smicln|Sometimes|smicln|Rarely|smicln|Never"/>
  <p:tag name="DELIMITERS" val="3.1"/>
  <p:tag name="QUESTIONALIAS" val="I like to receive books as a present"/>
  <p:tag name="VALUES" val="No Value|smicln|No Value|smicln|No Value|smicln|No Val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29"/>
  <p:tag name="FONTSIZE" val="20"/>
  <p:tag name="BULLETTYPE" val="ppBulletArabicPeriod"/>
  <p:tag name="ANSWERTEXT" val="Always&#10;Sometimes&#10;Rarely&#10;Neve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GRID" val="True"/>
</p:tagLst>
</file>

<file path=ppt/theme/theme1.xml><?xml version="1.0" encoding="utf-8"?>
<a:theme xmlns:a="http://schemas.openxmlformats.org/drawingml/2006/main" name="AF_GlobalRea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Design">
      <a:majorFont>
        <a:latin typeface="Arial Black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A2BF34B-0DFA-41DE-9A38-B419334A7D1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AF_GlobalRead</Template>
  <TotalTime>77</TotalTime>
  <Words>211</Words>
  <Application>Microsoft Office PowerPoint</Application>
  <PresentationFormat>On-screen Show (4:3)</PresentationFormat>
  <Paragraphs>70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AF_GlobalRead</vt:lpstr>
      <vt:lpstr>Microsoft Graph Chart</vt:lpstr>
      <vt:lpstr>Your Attitude Towards Reading</vt:lpstr>
      <vt:lpstr>Answers</vt:lpstr>
      <vt:lpstr>I read in my spare time</vt:lpstr>
      <vt:lpstr>I like to receive books as a present.</vt:lpstr>
      <vt:lpstr>I like to choose what I read.</vt:lpstr>
      <vt:lpstr>I like to read on rainy days.</vt:lpstr>
      <vt:lpstr>I rather play video games than read.</vt:lpstr>
      <vt:lpstr>I enjoy starting new books.</vt:lpstr>
      <vt:lpstr>I learn from books.</vt:lpstr>
      <vt:lpstr>My favorite subject is reading.</vt:lpstr>
      <vt:lpstr>I enjoy checking out books in the library.</vt:lpstr>
      <vt:lpstr>My favorite type of book is</vt:lpstr>
      <vt:lpstr>I have met a famous author before.</vt:lpstr>
      <vt:lpstr>Thank you for taking my survey!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Attitude Towards Reading</dc:title>
  <dc:creator>Katie</dc:creator>
  <cp:lastModifiedBy>Katie</cp:lastModifiedBy>
  <cp:revision>4</cp:revision>
  <dcterms:created xsi:type="dcterms:W3CDTF">2011-04-25T23:03:32Z</dcterms:created>
  <dcterms:modified xsi:type="dcterms:W3CDTF">2011-04-26T00:20:34Z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TC103367929990</vt:lpwstr>
  </property>
</Properties>
</file>